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599" r:id="rId2"/>
    <p:sldId id="681" r:id="rId3"/>
    <p:sldId id="684" r:id="rId4"/>
    <p:sldId id="623" r:id="rId5"/>
    <p:sldId id="625" r:id="rId6"/>
    <p:sldId id="624" r:id="rId7"/>
    <p:sldId id="626" r:id="rId8"/>
    <p:sldId id="680" r:id="rId9"/>
    <p:sldId id="685" r:id="rId10"/>
    <p:sldId id="668" r:id="rId11"/>
    <p:sldId id="670" r:id="rId12"/>
    <p:sldId id="671" r:id="rId13"/>
    <p:sldId id="669" r:id="rId14"/>
    <p:sldId id="679" r:id="rId15"/>
    <p:sldId id="683" r:id="rId16"/>
    <p:sldId id="604" r:id="rId17"/>
    <p:sldId id="667" r:id="rId18"/>
    <p:sldId id="672" r:id="rId19"/>
    <p:sldId id="601" r:id="rId20"/>
    <p:sldId id="627" r:id="rId21"/>
    <p:sldId id="628" r:id="rId22"/>
    <p:sldId id="629" r:id="rId23"/>
    <p:sldId id="630" r:id="rId24"/>
    <p:sldId id="631" r:id="rId25"/>
    <p:sldId id="634" r:id="rId26"/>
    <p:sldId id="635" r:id="rId27"/>
    <p:sldId id="636" r:id="rId28"/>
    <p:sldId id="639" r:id="rId29"/>
    <p:sldId id="640" r:id="rId30"/>
    <p:sldId id="642" r:id="rId31"/>
    <p:sldId id="641" r:id="rId32"/>
    <p:sldId id="644" r:id="rId33"/>
    <p:sldId id="643" r:id="rId34"/>
    <p:sldId id="645" r:id="rId35"/>
    <p:sldId id="646" r:id="rId36"/>
    <p:sldId id="648" r:id="rId37"/>
    <p:sldId id="602" r:id="rId38"/>
    <p:sldId id="651" r:id="rId39"/>
    <p:sldId id="605" r:id="rId40"/>
    <p:sldId id="673" r:id="rId41"/>
    <p:sldId id="674" r:id="rId42"/>
    <p:sldId id="650" r:id="rId43"/>
    <p:sldId id="675" r:id="rId44"/>
    <p:sldId id="676" r:id="rId45"/>
    <p:sldId id="677" r:id="rId46"/>
    <p:sldId id="678" r:id="rId47"/>
    <p:sldId id="652" r:id="rId48"/>
    <p:sldId id="615" r:id="rId49"/>
    <p:sldId id="616" r:id="rId50"/>
    <p:sldId id="617" r:id="rId51"/>
    <p:sldId id="618" r:id="rId52"/>
    <p:sldId id="619" r:id="rId53"/>
    <p:sldId id="620" r:id="rId54"/>
    <p:sldId id="621" r:id="rId55"/>
    <p:sldId id="622" r:id="rId56"/>
    <p:sldId id="653" r:id="rId57"/>
    <p:sldId id="654" r:id="rId58"/>
    <p:sldId id="659" r:id="rId59"/>
    <p:sldId id="660" r:id="rId60"/>
    <p:sldId id="661" r:id="rId61"/>
    <p:sldId id="662" r:id="rId62"/>
    <p:sldId id="600" r:id="rId63"/>
    <p:sldId id="655" r:id="rId64"/>
    <p:sldId id="658" r:id="rId65"/>
    <p:sldId id="665" r:id="rId66"/>
    <p:sldId id="656" r:id="rId67"/>
    <p:sldId id="657" r:id="rId68"/>
    <p:sldId id="666" r:id="rId69"/>
    <p:sldId id="603" r:id="rId70"/>
    <p:sldId id="632" r:id="rId71"/>
    <p:sldId id="633" r:id="rId72"/>
    <p:sldId id="607" r:id="rId73"/>
    <p:sldId id="609" r:id="rId74"/>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81"/>
            <p14:sldId id="684"/>
            <p14:sldId id="623"/>
            <p14:sldId id="625"/>
            <p14:sldId id="624"/>
            <p14:sldId id="626"/>
            <p14:sldId id="680"/>
            <p14:sldId id="685"/>
            <p14:sldId id="668"/>
            <p14:sldId id="670"/>
            <p14:sldId id="671"/>
            <p14:sldId id="669"/>
            <p14:sldId id="679"/>
            <p14:sldId id="683"/>
          </p14:sldIdLst>
        </p14:section>
        <p14:section name="Intro" id="{7259CCC4-756C-42B1-88E3-991F9241324B}">
          <p14:sldIdLst>
            <p14:sldId id="604"/>
            <p14:sldId id="667"/>
            <p14:sldId id="672"/>
            <p14:sldId id="601"/>
            <p14:sldId id="627"/>
            <p14:sldId id="628"/>
            <p14:sldId id="629"/>
            <p14:sldId id="630"/>
            <p14:sldId id="631"/>
            <p14:sldId id="634"/>
            <p14:sldId id="635"/>
            <p14:sldId id="636"/>
            <p14:sldId id="639"/>
            <p14:sldId id="640"/>
            <p14:sldId id="642"/>
            <p14:sldId id="641"/>
            <p14:sldId id="644"/>
            <p14:sldId id="643"/>
            <p14:sldId id="645"/>
            <p14:sldId id="646"/>
            <p14:sldId id="648"/>
          </p14:sldIdLst>
        </p14:section>
        <p14:section name="Scalling, IK, ID" id="{F6423F34-D3F1-402B-AA0A-99CB38086CF6}">
          <p14:sldIdLst>
            <p14:sldId id="602"/>
            <p14:sldId id="651"/>
            <p14:sldId id="605"/>
            <p14:sldId id="673"/>
            <p14:sldId id="674"/>
            <p14:sldId id="650"/>
            <p14:sldId id="675"/>
            <p14:sldId id="676"/>
            <p14:sldId id="677"/>
            <p14:sldId id="678"/>
            <p14:sldId id="652"/>
            <p14:sldId id="615"/>
            <p14:sldId id="616"/>
            <p14:sldId id="617"/>
            <p14:sldId id="618"/>
            <p14:sldId id="619"/>
            <p14:sldId id="620"/>
            <p14:sldId id="621"/>
            <p14:sldId id="622"/>
            <p14:sldId id="653"/>
            <p14:sldId id="654"/>
            <p14:sldId id="659"/>
            <p14:sldId id="660"/>
            <p14:sldId id="661"/>
            <p14:sldId id="662"/>
          </p14:sldIdLst>
        </p14:section>
        <p14:section name="Muscle and JCF" id="{777D956A-F98A-481E-B505-7D5B28B574E2}">
          <p14:sldIdLst>
            <p14:sldId id="600"/>
            <p14:sldId id="655"/>
            <p14:sldId id="658"/>
            <p14:sldId id="665"/>
            <p14:sldId id="656"/>
            <p14:sldId id="657"/>
            <p14:sldId id="666"/>
          </p14:sldIdLst>
        </p14:section>
        <p14:section name="Practical examples" id="{219BA570-E009-4536-BE7D-73A976101765}">
          <p14:sldIdLst>
            <p14:sldId id="603"/>
            <p14:sldId id="632"/>
            <p14:sldId id="633"/>
          </p14:sldIdLst>
        </p14:section>
        <p14:section name="Future directions" id="{86A16683-9242-489A-8252-D7C7CDCC3273}">
          <p14:sldIdLst>
            <p14:sldId id="607"/>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833"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10/09/2023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https://github.com/basgoncalves/BIP_OpenSim_Hungarian_USports</a:t>
            </a:r>
          </a:p>
        </p:txBody>
      </p:sp>
      <p:sp>
        <p:nvSpPr>
          <p:cNvPr id="4" name="Slide Number Placeholder 3"/>
          <p:cNvSpPr>
            <a:spLocks noGrp="1"/>
          </p:cNvSpPr>
          <p:nvPr>
            <p:ph type="sldNum" sz="quarter" idx="5"/>
          </p:nvPr>
        </p:nvSpPr>
        <p:spPr/>
        <p:txBody>
          <a:bodyPr/>
          <a:lstStyle/>
          <a:p>
            <a:fld id="{F1165626-EA9B-4F86-8AFC-DC300B6979AE}" type="slidenum">
              <a:rPr lang="LID4096" smtClean="0"/>
              <a:t>2</a:t>
            </a:fld>
            <a:endParaRPr lang="LID4096"/>
          </a:p>
        </p:txBody>
      </p:sp>
    </p:spTree>
    <p:extLst>
      <p:ext uri="{BB962C8B-B14F-4D97-AF65-F5344CB8AC3E}">
        <p14:creationId xmlns:p14="http://schemas.microsoft.com/office/powerpoint/2010/main" val="163193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53</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54</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55</a:t>
            </a:fld>
            <a:endParaRPr lang="en-AU"/>
          </a:p>
        </p:txBody>
      </p:sp>
    </p:spTree>
    <p:extLst>
      <p:ext uri="{BB962C8B-B14F-4D97-AF65-F5344CB8AC3E}">
        <p14:creationId xmlns:p14="http://schemas.microsoft.com/office/powerpoint/2010/main" val="79852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https://www.sciencedirect.com/science/article/abs/pii/S0021929009003169?via%3Dihub</a:t>
            </a:r>
          </a:p>
          <a:p>
            <a:r>
              <a:rPr lang="en-GB" dirty="0"/>
              <a:t>https://www.sciencedirect.com/science/article/abs/pii/S0021929001000409?via%3Dihub</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6</a:t>
            </a:fld>
            <a:endParaRPr lang="LID4096"/>
          </a:p>
        </p:txBody>
      </p:sp>
    </p:spTree>
    <p:extLst>
      <p:ext uri="{BB962C8B-B14F-4D97-AF65-F5344CB8AC3E}">
        <p14:creationId xmlns:p14="http://schemas.microsoft.com/office/powerpoint/2010/main" val="107507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https://www.sciencedirect.com/science/article/abs/pii/S0966636222006567</a:t>
            </a:r>
          </a:p>
        </p:txBody>
      </p:sp>
      <p:sp>
        <p:nvSpPr>
          <p:cNvPr id="4" name="Slide Number Placeholder 3"/>
          <p:cNvSpPr>
            <a:spLocks noGrp="1"/>
          </p:cNvSpPr>
          <p:nvPr>
            <p:ph type="sldNum" sz="quarter" idx="5"/>
          </p:nvPr>
        </p:nvSpPr>
        <p:spPr/>
        <p:txBody>
          <a:bodyPr/>
          <a:lstStyle/>
          <a:p>
            <a:fld id="{F1165626-EA9B-4F86-8AFC-DC300B6979AE}" type="slidenum">
              <a:rPr lang="LID4096" smtClean="0"/>
              <a:t>15</a:t>
            </a:fld>
            <a:endParaRPr lang="LID4096"/>
          </a:p>
        </p:txBody>
      </p:sp>
    </p:spTree>
    <p:extLst>
      <p:ext uri="{BB962C8B-B14F-4D97-AF65-F5344CB8AC3E}">
        <p14:creationId xmlns:p14="http://schemas.microsoft.com/office/powerpoint/2010/main" val="380238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18</a:t>
            </a:fld>
            <a:endParaRPr lang="LID4096"/>
          </a:p>
        </p:txBody>
      </p:sp>
    </p:spTree>
    <p:extLst>
      <p:ext uri="{BB962C8B-B14F-4D97-AF65-F5344CB8AC3E}">
        <p14:creationId xmlns:p14="http://schemas.microsoft.com/office/powerpoint/2010/main" val="2753149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47</a:t>
            </a:fld>
            <a:endParaRPr lang="en-AU"/>
          </a:p>
        </p:txBody>
      </p:sp>
    </p:spTree>
    <p:extLst>
      <p:ext uri="{BB962C8B-B14F-4D97-AF65-F5344CB8AC3E}">
        <p14:creationId xmlns:p14="http://schemas.microsoft.com/office/powerpoint/2010/main" val="568852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48</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49</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50</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51</a:t>
            </a:fld>
            <a:endParaRPr lang="en-AU"/>
          </a:p>
        </p:txBody>
      </p:sp>
    </p:spTree>
    <p:extLst>
      <p:ext uri="{BB962C8B-B14F-4D97-AF65-F5344CB8AC3E}">
        <p14:creationId xmlns:p14="http://schemas.microsoft.com/office/powerpoint/2010/main" val="3875626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10/09/2023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chemeClr val="accent1">
                    <a:lumMod val="75000"/>
                  </a:schemeClr>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2014329"/>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10/09/2023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7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37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3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025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10/09/2023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 id="2147483663" r:id="rId5"/>
    <p:sldLayoutId id="2147483664" r:id="rId6"/>
    <p:sldLayoutId id="2147483665" r:id="rId7"/>
    <p:sldLayoutId id="214748366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5.jpe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basgoncalves/BIP_OpenSim_Hungarian_USpor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0.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49.png"/><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4.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audio" Target="../media/media2.m4a"/><Relationship Id="rId7" Type="http://schemas.openxmlformats.org/officeDocument/2006/relationships/image" Target="../media/image5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audio" Target="../media/media3.m4a"/><Relationship Id="rId7" Type="http://schemas.openxmlformats.org/officeDocument/2006/relationships/image" Target="../media/image56.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slideLayout" Target="../slideLayouts/slideLayout5.xml"/><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0.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0.pn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50.png"/><Relationship Id="rId5" Type="http://schemas.openxmlformats.org/officeDocument/2006/relationships/image" Target="../media/image60.png"/><Relationship Id="rId4"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en-GB" smtClean="0"/>
              <a:pPr/>
              <a:t>1</a:t>
            </a:fld>
            <a:endParaRPr lang="en-GB"/>
          </a:p>
        </p:txBody>
      </p:sp>
      <p:pic>
        <p:nvPicPr>
          <p:cNvPr id="9" name="Picture 8">
            <a:extLst>
              <a:ext uri="{FF2B5EF4-FFF2-40B4-BE49-F238E27FC236}">
                <a16:creationId xmlns:a16="http://schemas.microsoft.com/office/drawing/2014/main" id="{1C1CE4AC-9B6F-4429-8C68-63584B3C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1" y="5343314"/>
            <a:ext cx="3029373" cy="1514686"/>
          </a:xfrm>
          <a:prstGeom prst="rect">
            <a:avLst/>
          </a:prstGeom>
        </p:spPr>
      </p:pic>
      <p:pic>
        <p:nvPicPr>
          <p:cNvPr id="11" name="Picture 10">
            <a:extLst>
              <a:ext uri="{FF2B5EF4-FFF2-40B4-BE49-F238E27FC236}">
                <a16:creationId xmlns:a16="http://schemas.microsoft.com/office/drawing/2014/main" id="{F571589A-B3DA-4936-AF16-E20B0C30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069" y="5844135"/>
            <a:ext cx="2438740" cy="771633"/>
          </a:xfrm>
          <a:prstGeom prst="rect">
            <a:avLst/>
          </a:prstGeom>
        </p:spPr>
      </p:pic>
      <p:sp>
        <p:nvSpPr>
          <p:cNvPr id="5" name="Title 1">
            <a:extLst>
              <a:ext uri="{FF2B5EF4-FFF2-40B4-BE49-F238E27FC236}">
                <a16:creationId xmlns:a16="http://schemas.microsoft.com/office/drawing/2014/main" id="{8E2C042C-20E2-4D5F-8471-EDE101CCEF0F}"/>
              </a:ext>
            </a:extLst>
          </p:cNvPr>
          <p:cNvSpPr>
            <a:spLocks noGrp="1"/>
          </p:cNvSpPr>
          <p:nvPr>
            <p:ph type="title"/>
          </p:nvPr>
        </p:nvSpPr>
        <p:spPr>
          <a:xfrm>
            <a:off x="2046437" y="1492548"/>
            <a:ext cx="8099124" cy="1007997"/>
          </a:xfrm>
        </p:spPr>
        <p:txBody>
          <a:bodyPr>
            <a:normAutofit fontScale="90000"/>
          </a:bodyPr>
          <a:lstStyle/>
          <a:p>
            <a:pPr algn="ctr"/>
            <a:r>
              <a:rPr lang="en-GB" sz="3200" dirty="0">
                <a:solidFill>
                  <a:schemeClr val="accent1">
                    <a:lumMod val="75000"/>
                  </a:schemeClr>
                </a:solidFill>
                <a:latin typeface="Arial" panose="020B0604020202020204" pitchFamily="34" charset="0"/>
                <a:cs typeface="Arial" panose="020B0604020202020204" pitchFamily="34" charset="0"/>
              </a:rPr>
              <a:t>Blended intensive programme – Introduction to OpenSim</a:t>
            </a:r>
          </a:p>
        </p:txBody>
      </p:sp>
      <p:sp>
        <p:nvSpPr>
          <p:cNvPr id="2" name="Rectangle 1">
            <a:extLst>
              <a:ext uri="{FF2B5EF4-FFF2-40B4-BE49-F238E27FC236}">
                <a16:creationId xmlns:a16="http://schemas.microsoft.com/office/drawing/2014/main" id="{31099DA4-969F-4919-89D6-350927DCBAE0}"/>
              </a:ext>
            </a:extLst>
          </p:cNvPr>
          <p:cNvSpPr/>
          <p:nvPr/>
        </p:nvSpPr>
        <p:spPr>
          <a:xfrm>
            <a:off x="3887702" y="2727960"/>
            <a:ext cx="4416594" cy="400110"/>
          </a:xfrm>
          <a:prstGeom prst="rect">
            <a:avLst/>
          </a:prstGeom>
        </p:spPr>
        <p:txBody>
          <a:bodyPr wrap="none">
            <a:spAutoFit/>
          </a:bodyPr>
          <a:lstStyle/>
          <a:p>
            <a:pPr algn="ctr"/>
            <a:r>
              <a:rPr lang="en-US" sz="2000" dirty="0">
                <a:solidFill>
                  <a:schemeClr val="accent1">
                    <a:lumMod val="75000"/>
                  </a:schemeClr>
                </a:solidFill>
                <a:latin typeface="Consolas" panose="020B0609020204030204" pitchFamily="49" charset="0"/>
              </a:rPr>
              <a:t>Basilio Goncalves &amp; Hans </a:t>
            </a:r>
            <a:r>
              <a:rPr lang="en-US" sz="2000" dirty="0" err="1">
                <a:solidFill>
                  <a:schemeClr val="accent1">
                    <a:lumMod val="75000"/>
                  </a:schemeClr>
                </a:solidFill>
                <a:latin typeface="Consolas" panose="020B0609020204030204" pitchFamily="49" charset="0"/>
              </a:rPr>
              <a:t>Kainz</a:t>
            </a:r>
            <a:endParaRPr lang="en-US" sz="2000" b="0" dirty="0">
              <a:solidFill>
                <a:schemeClr val="accent1">
                  <a:lumMod val="75000"/>
                </a:schemeClr>
              </a:solidFill>
              <a:effectLst/>
              <a:latin typeface="Consolas" panose="020B0609020204030204" pitchFamily="49" charset="0"/>
            </a:endParaRPr>
          </a:p>
        </p:txBody>
      </p:sp>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pic>
        <p:nvPicPr>
          <p:cNvPr id="10" name="Picture 9">
            <a:extLst>
              <a:ext uri="{FF2B5EF4-FFF2-40B4-BE49-F238E27FC236}">
                <a16:creationId xmlns:a16="http://schemas.microsoft.com/office/drawing/2014/main" id="{3E829919-B623-4A44-ABE3-3AA2DD1BC6AA}"/>
              </a:ext>
            </a:extLst>
          </p:cNvPr>
          <p:cNvPicPr>
            <a:picLocks noChangeAspect="1"/>
          </p:cNvPicPr>
          <p:nvPr/>
        </p:nvPicPr>
        <p:blipFill>
          <a:blip r:embed="rId2"/>
          <a:stretch>
            <a:fillRect/>
          </a:stretch>
        </p:blipFill>
        <p:spPr>
          <a:xfrm>
            <a:off x="868821" y="1153965"/>
            <a:ext cx="6601746" cy="4934639"/>
          </a:xfrm>
          <a:prstGeom prst="rect">
            <a:avLst/>
          </a:prstGeom>
        </p:spPr>
      </p:pic>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07" y="2623737"/>
            <a:ext cx="3712767" cy="190976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3558735-FBA3-4A8D-990C-962EDB1362BF}"/>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6" name="Picture 2" descr="https://neuromechanics.univie.ac.at/wp-content/uploads/2021/02/Basilio-263x216.jpeg">
            <a:extLst>
              <a:ext uri="{FF2B5EF4-FFF2-40B4-BE49-F238E27FC236}">
                <a16:creationId xmlns:a16="http://schemas.microsoft.com/office/drawing/2014/main" id="{2A6E8323-10FE-4EA9-B7F5-00AC89C10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35" y="230402"/>
            <a:ext cx="1068855"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70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pic>
        <p:nvPicPr>
          <p:cNvPr id="3" name="Picture 2">
            <a:extLst>
              <a:ext uri="{FF2B5EF4-FFF2-40B4-BE49-F238E27FC236}">
                <a16:creationId xmlns:a16="http://schemas.microsoft.com/office/drawing/2014/main" id="{29C261FB-D062-4DC7-B835-8F111DCF0CA4}"/>
              </a:ext>
            </a:extLst>
          </p:cNvPr>
          <p:cNvPicPr>
            <a:picLocks noChangeAspect="1"/>
          </p:cNvPicPr>
          <p:nvPr/>
        </p:nvPicPr>
        <p:blipFill>
          <a:blip r:embed="rId2"/>
          <a:stretch>
            <a:fillRect/>
          </a:stretch>
        </p:blipFill>
        <p:spPr>
          <a:xfrm>
            <a:off x="179704" y="1332566"/>
            <a:ext cx="7289901" cy="1792994"/>
          </a:xfrm>
          <a:prstGeom prst="rect">
            <a:avLst/>
          </a:prstGeom>
        </p:spPr>
      </p:pic>
      <p:pic>
        <p:nvPicPr>
          <p:cNvPr id="5" name="Picture 4">
            <a:extLst>
              <a:ext uri="{FF2B5EF4-FFF2-40B4-BE49-F238E27FC236}">
                <a16:creationId xmlns:a16="http://schemas.microsoft.com/office/drawing/2014/main" id="{4E872685-1BAE-4D6C-BC86-A76721BACCB5}"/>
              </a:ext>
            </a:extLst>
          </p:cNvPr>
          <p:cNvPicPr>
            <a:picLocks noChangeAspect="1"/>
          </p:cNvPicPr>
          <p:nvPr/>
        </p:nvPicPr>
        <p:blipFill>
          <a:blip r:embed="rId3"/>
          <a:stretch>
            <a:fillRect/>
          </a:stretch>
        </p:blipFill>
        <p:spPr>
          <a:xfrm>
            <a:off x="5808623" y="2564343"/>
            <a:ext cx="5663377" cy="3497969"/>
          </a:xfrm>
          <a:prstGeom prst="rect">
            <a:avLst/>
          </a:prstGeom>
        </p:spPr>
      </p:pic>
      <p:pic>
        <p:nvPicPr>
          <p:cNvPr id="7" name="Picture 2" descr="Tyler COLLINGS | Researcher &amp; Lecturer | Doctor of Philosophy | Griffith  University, Brisbane | School of Allied Health Sciences | Research profile">
            <a:extLst>
              <a:ext uri="{FF2B5EF4-FFF2-40B4-BE49-F238E27FC236}">
                <a16:creationId xmlns:a16="http://schemas.microsoft.com/office/drawing/2014/main" id="{D38329F9-8A1E-450C-A00A-8C94CD379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11" y="256798"/>
            <a:ext cx="877843" cy="8778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DB8E8EB-34F8-493F-93AB-31034B73374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1243571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pic>
        <p:nvPicPr>
          <p:cNvPr id="7" name="Picture 6">
            <a:extLst>
              <a:ext uri="{FF2B5EF4-FFF2-40B4-BE49-F238E27FC236}">
                <a16:creationId xmlns:a16="http://schemas.microsoft.com/office/drawing/2014/main" id="{9DFA9CB1-18A6-49B1-B4FB-F11748B7435A}"/>
              </a:ext>
            </a:extLst>
          </p:cNvPr>
          <p:cNvPicPr>
            <a:picLocks noChangeAspect="1"/>
          </p:cNvPicPr>
          <p:nvPr/>
        </p:nvPicPr>
        <p:blipFill>
          <a:blip r:embed="rId2"/>
          <a:stretch>
            <a:fillRect/>
          </a:stretch>
        </p:blipFill>
        <p:spPr>
          <a:xfrm>
            <a:off x="720000" y="642949"/>
            <a:ext cx="6973273" cy="3219899"/>
          </a:xfrm>
          <a:prstGeom prst="rect">
            <a:avLst/>
          </a:prstGeom>
        </p:spPr>
      </p:pic>
      <p:pic>
        <p:nvPicPr>
          <p:cNvPr id="9" name="Picture 2" descr="Should I be worried about my child's bowlegs or knocked-knees? | Children's  Wisconsin">
            <a:extLst>
              <a:ext uri="{FF2B5EF4-FFF2-40B4-BE49-F238E27FC236}">
                <a16:creationId xmlns:a16="http://schemas.microsoft.com/office/drawing/2014/main" id="{2058A313-0912-4BB9-987F-236C34FB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neuromechanics.univie.ac.at/wp-content/uploads/2021/02/hans-2.jpg">
            <a:extLst>
              <a:ext uri="{FF2B5EF4-FFF2-40B4-BE49-F238E27FC236}">
                <a16:creationId xmlns:a16="http://schemas.microsoft.com/office/drawing/2014/main" id="{1B0AD808-1540-4FCE-8AA8-20D28C818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114647-9F8D-457E-9524-AE4EB2E4A1DA}"/>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4070346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pic>
        <p:nvPicPr>
          <p:cNvPr id="2" name="Picture 1">
            <a:extLst>
              <a:ext uri="{FF2B5EF4-FFF2-40B4-BE49-F238E27FC236}">
                <a16:creationId xmlns:a16="http://schemas.microsoft.com/office/drawing/2014/main" id="{D15C44E2-726F-49F3-B831-D4FFDFBC3EF9}"/>
              </a:ext>
            </a:extLst>
          </p:cNvPr>
          <p:cNvPicPr>
            <a:picLocks noChangeAspect="1"/>
          </p:cNvPicPr>
          <p:nvPr/>
        </p:nvPicPr>
        <p:blipFill>
          <a:blip r:embed="rId2"/>
          <a:stretch>
            <a:fillRect/>
          </a:stretch>
        </p:blipFill>
        <p:spPr>
          <a:xfrm>
            <a:off x="1214560" y="1584657"/>
            <a:ext cx="4554509" cy="2734029"/>
          </a:xfrm>
          <a:prstGeom prst="rect">
            <a:avLst/>
          </a:prstGeom>
        </p:spPr>
      </p:pic>
      <p:pic>
        <p:nvPicPr>
          <p:cNvPr id="2050" name="Picture 2" descr="Should I be worried about my child's bowlegs or knocked-knees? | Children's  Wisconsin">
            <a:extLst>
              <a:ext uri="{FF2B5EF4-FFF2-40B4-BE49-F238E27FC236}">
                <a16:creationId xmlns:a16="http://schemas.microsoft.com/office/drawing/2014/main" id="{5198BCB9-598A-49DE-87E4-F51FC694E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342" y="1895375"/>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A321A3C-9599-49D5-8356-19205907A423}"/>
              </a:ext>
            </a:extLst>
          </p:cNvPr>
          <p:cNvPicPr>
            <a:picLocks noChangeAspect="1"/>
          </p:cNvPicPr>
          <p:nvPr/>
        </p:nvPicPr>
        <p:blipFill>
          <a:blip r:embed="rId4"/>
          <a:stretch>
            <a:fillRect/>
          </a:stretch>
        </p:blipFill>
        <p:spPr>
          <a:xfrm>
            <a:off x="225440" y="4025377"/>
            <a:ext cx="6633701" cy="2330975"/>
          </a:xfrm>
          <a:prstGeom prst="rect">
            <a:avLst/>
          </a:prstGeom>
        </p:spPr>
      </p:pic>
      <p:pic>
        <p:nvPicPr>
          <p:cNvPr id="8" name="Picture 2" descr="https://neuromechanics.univie.ac.at/wp-content/uploads/2021/02/hans-2.jpg">
            <a:extLst>
              <a:ext uri="{FF2B5EF4-FFF2-40B4-BE49-F238E27FC236}">
                <a16:creationId xmlns:a16="http://schemas.microsoft.com/office/drawing/2014/main" id="{2EDE0FC7-4B6C-43E3-80A2-64011B0508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neuromechanics.univie.ac.at/wp-content/uploads/2021/02/Basilio-263x216.jpeg">
            <a:extLst>
              <a:ext uri="{FF2B5EF4-FFF2-40B4-BE49-F238E27FC236}">
                <a16:creationId xmlns:a16="http://schemas.microsoft.com/office/drawing/2014/main" id="{C5F86498-A324-44E8-8B74-33DB733AD1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295" y="27612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3533DF5-3AA6-46A5-967D-B06EB36A0F9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65495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pic>
        <p:nvPicPr>
          <p:cNvPr id="5" name="Picture 4">
            <a:extLst>
              <a:ext uri="{FF2B5EF4-FFF2-40B4-BE49-F238E27FC236}">
                <a16:creationId xmlns:a16="http://schemas.microsoft.com/office/drawing/2014/main" id="{06174EBE-AF73-43A6-979D-32098E180706}"/>
              </a:ext>
            </a:extLst>
          </p:cNvPr>
          <p:cNvPicPr>
            <a:picLocks noChangeAspect="1"/>
          </p:cNvPicPr>
          <p:nvPr/>
        </p:nvPicPr>
        <p:blipFill>
          <a:blip r:embed="rId2"/>
          <a:stretch>
            <a:fillRect/>
          </a:stretch>
        </p:blipFill>
        <p:spPr>
          <a:xfrm>
            <a:off x="1062580" y="1802634"/>
            <a:ext cx="5588477" cy="3903063"/>
          </a:xfrm>
          <a:prstGeom prst="rect">
            <a:avLst/>
          </a:prstGeom>
        </p:spPr>
      </p:pic>
      <p:pic>
        <p:nvPicPr>
          <p:cNvPr id="8" name="Picture 7">
            <a:extLst>
              <a:ext uri="{FF2B5EF4-FFF2-40B4-BE49-F238E27FC236}">
                <a16:creationId xmlns:a16="http://schemas.microsoft.com/office/drawing/2014/main" id="{994DBEB7-6537-4BD3-B4FF-6105EBA3EFCC}"/>
              </a:ext>
            </a:extLst>
          </p:cNvPr>
          <p:cNvPicPr>
            <a:picLocks noChangeAspect="1"/>
          </p:cNvPicPr>
          <p:nvPr/>
        </p:nvPicPr>
        <p:blipFill>
          <a:blip r:embed="rId3"/>
          <a:stretch>
            <a:fillRect/>
          </a:stretch>
        </p:blipFill>
        <p:spPr>
          <a:xfrm>
            <a:off x="7318931" y="2849078"/>
            <a:ext cx="2159566" cy="2576705"/>
          </a:xfrm>
          <a:prstGeom prst="rect">
            <a:avLst/>
          </a:prstGeom>
        </p:spPr>
      </p:pic>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65BAED0-7042-40F9-8D53-DEA88E08CA0B}"/>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3449169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65BAED0-7042-40F9-8D53-DEA88E08CA0B}"/>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3" name="Picture 2">
            <a:extLst>
              <a:ext uri="{FF2B5EF4-FFF2-40B4-BE49-F238E27FC236}">
                <a16:creationId xmlns:a16="http://schemas.microsoft.com/office/drawing/2014/main" id="{7295CD4D-93DA-4F91-B415-14816F68205D}"/>
              </a:ext>
            </a:extLst>
          </p:cNvPr>
          <p:cNvPicPr>
            <a:picLocks noChangeAspect="1"/>
          </p:cNvPicPr>
          <p:nvPr/>
        </p:nvPicPr>
        <p:blipFill>
          <a:blip r:embed="rId4"/>
          <a:stretch>
            <a:fillRect/>
          </a:stretch>
        </p:blipFill>
        <p:spPr>
          <a:xfrm>
            <a:off x="225440" y="1552092"/>
            <a:ext cx="6335380" cy="3937062"/>
          </a:xfrm>
          <a:prstGeom prst="rect">
            <a:avLst/>
          </a:prstGeom>
        </p:spPr>
      </p:pic>
    </p:spTree>
    <p:extLst>
      <p:ext uri="{BB962C8B-B14F-4D97-AF65-F5344CB8AC3E}">
        <p14:creationId xmlns:p14="http://schemas.microsoft.com/office/powerpoint/2010/main" val="384557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32912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 name="Picture 1">
            <a:extLst>
              <a:ext uri="{FF2B5EF4-FFF2-40B4-BE49-F238E27FC236}">
                <a16:creationId xmlns:a16="http://schemas.microsoft.com/office/drawing/2014/main" id="{82C53732-C76B-4605-B788-CB40D44D699D}"/>
              </a:ext>
            </a:extLst>
          </p:cNvPr>
          <p:cNvPicPr>
            <a:picLocks noChangeAspect="1"/>
          </p:cNvPicPr>
          <p:nvPr/>
        </p:nvPicPr>
        <p:blipFill rotWithShape="1">
          <a:blip r:embed="rId3"/>
          <a:srcRect t="16623"/>
          <a:stretch/>
        </p:blipFill>
        <p:spPr>
          <a:xfrm>
            <a:off x="2046438" y="1694046"/>
            <a:ext cx="8324507" cy="4662306"/>
          </a:xfrm>
          <a:prstGeom prst="rect">
            <a:avLst/>
          </a:prstGeom>
        </p:spPr>
      </p:pic>
      <p:sp>
        <p:nvSpPr>
          <p:cNvPr id="10" name="Title 1">
            <a:extLst>
              <a:ext uri="{FF2B5EF4-FFF2-40B4-BE49-F238E27FC236}">
                <a16:creationId xmlns:a16="http://schemas.microsoft.com/office/drawing/2014/main" id="{2BFB4AB2-24DB-4252-96B5-621F8EC7C603}"/>
              </a:ext>
            </a:extLst>
          </p:cNvPr>
          <p:cNvSpPr>
            <a:spLocks noGrp="1"/>
          </p:cNvSpPr>
          <p:nvPr>
            <p:ph type="title"/>
          </p:nvPr>
        </p:nvSpPr>
        <p:spPr>
          <a:xfrm>
            <a:off x="288077" y="732645"/>
            <a:ext cx="6805742" cy="669435"/>
          </a:xfrm>
        </p:spPr>
        <p:txBody>
          <a:bodyPr>
            <a:normAutofit/>
          </a:bodyPr>
          <a:lstStyle/>
          <a:p>
            <a:r>
              <a:rPr lang="en-GB" sz="3200" dirty="0"/>
              <a:t>Inverse approach</a:t>
            </a:r>
          </a:p>
        </p:txBody>
      </p:sp>
    </p:spTree>
    <p:extLst>
      <p:ext uri="{BB962C8B-B14F-4D97-AF65-F5344CB8AC3E}">
        <p14:creationId xmlns:p14="http://schemas.microsoft.com/office/powerpoint/2010/main" val="1055460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6745183" cy="669435"/>
          </a:xfrm>
        </p:spPr>
        <p:txBody>
          <a:bodyPr>
            <a:normAutofit/>
          </a:bodyPr>
          <a:lstStyle/>
          <a:p>
            <a:r>
              <a:rPr lang="en-GB" sz="3200" dirty="0"/>
              <a:t>What is a musculoskeletal model?</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de-AT" dirty="0"/>
              <a:t>Rigid </a:t>
            </a:r>
            <a:r>
              <a:rPr lang="de-AT" dirty="0" err="1"/>
              <a:t>bodies</a:t>
            </a:r>
            <a:endParaRPr lang="de-AT" dirty="0"/>
          </a:p>
          <a:p>
            <a:pPr marL="380990" indent="-380990">
              <a:lnSpc>
                <a:spcPct val="200000"/>
              </a:lnSpc>
            </a:pPr>
            <a:r>
              <a:rPr lang="de-AT" dirty="0" err="1"/>
              <a:t>Connected</a:t>
            </a:r>
            <a:r>
              <a:rPr lang="de-AT" dirty="0"/>
              <a:t> </a:t>
            </a:r>
            <a:r>
              <a:rPr lang="de-AT" dirty="0" err="1"/>
              <a:t>by</a:t>
            </a:r>
            <a:r>
              <a:rPr lang="de-AT" dirty="0"/>
              <a:t> </a:t>
            </a:r>
            <a:r>
              <a:rPr lang="de-AT" dirty="0" err="1"/>
              <a:t>joints</a:t>
            </a:r>
            <a:endParaRPr lang="de-AT" dirty="0"/>
          </a:p>
          <a:p>
            <a:pPr marL="380990" indent="-380990">
              <a:lnSpc>
                <a:spcPct val="200000"/>
              </a:lnSpc>
            </a:pPr>
            <a:r>
              <a:rPr lang="de-AT" dirty="0" err="1"/>
              <a:t>Contrains</a:t>
            </a:r>
            <a:r>
              <a:rPr lang="de-AT" dirty="0"/>
              <a:t> </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pic>
        <p:nvPicPr>
          <p:cNvPr id="8" name="Picture 7">
            <a:extLst>
              <a:ext uri="{FF2B5EF4-FFF2-40B4-BE49-F238E27FC236}">
                <a16:creationId xmlns:a16="http://schemas.microsoft.com/office/drawing/2014/main" id="{9FCEA1BF-80E9-4E3F-9D97-1E400082EF12}"/>
              </a:ext>
            </a:extLst>
          </p:cNvPr>
          <p:cNvPicPr>
            <a:picLocks noChangeAspect="1"/>
          </p:cNvPicPr>
          <p:nvPr/>
        </p:nvPicPr>
        <p:blipFill>
          <a:blip r:embed="rId3"/>
          <a:stretch>
            <a:fillRect/>
          </a:stretch>
        </p:blipFill>
        <p:spPr>
          <a:xfrm>
            <a:off x="830580" y="1171476"/>
            <a:ext cx="4457700" cy="4457700"/>
          </a:xfrm>
          <a:prstGeom prst="rect">
            <a:avLst/>
          </a:prstGeom>
        </p:spPr>
      </p:pic>
      <p:sp>
        <p:nvSpPr>
          <p:cNvPr id="9" name="Rectangle 8">
            <a:extLst>
              <a:ext uri="{FF2B5EF4-FFF2-40B4-BE49-F238E27FC236}">
                <a16:creationId xmlns:a16="http://schemas.microsoft.com/office/drawing/2014/main" id="{470866BA-9F61-4EBA-BE60-7EBE5E9D0C40}"/>
              </a:ext>
            </a:extLst>
          </p:cNvPr>
          <p:cNvSpPr/>
          <p:nvPr/>
        </p:nvSpPr>
        <p:spPr>
          <a:xfrm>
            <a:off x="6095999" y="1171476"/>
            <a:ext cx="4552481" cy="646331"/>
          </a:xfrm>
          <a:prstGeom prst="rect">
            <a:avLst/>
          </a:prstGeom>
        </p:spPr>
        <p:txBody>
          <a:bodyPr wrap="square">
            <a:spAutoFit/>
          </a:bodyPr>
          <a:lstStyle/>
          <a:p>
            <a:r>
              <a:rPr lang="en-GB" dirty="0">
                <a:hlinkClick r:id="rId4"/>
              </a:rPr>
              <a:t>https://github.com/basgoncalves/BIP_OpenSim_Hungarian_USports</a:t>
            </a:r>
            <a:r>
              <a:rPr lang="en-GB" dirty="0"/>
              <a:t> </a:t>
            </a:r>
          </a:p>
        </p:txBody>
      </p:sp>
      <p:pic>
        <p:nvPicPr>
          <p:cNvPr id="2" name="Picture 1">
            <a:extLst>
              <a:ext uri="{FF2B5EF4-FFF2-40B4-BE49-F238E27FC236}">
                <a16:creationId xmlns:a16="http://schemas.microsoft.com/office/drawing/2014/main" id="{D86E9910-F433-4031-AFAE-E96615BB4F85}"/>
              </a:ext>
            </a:extLst>
          </p:cNvPr>
          <p:cNvPicPr>
            <a:picLocks noChangeAspect="1"/>
          </p:cNvPicPr>
          <p:nvPr/>
        </p:nvPicPr>
        <p:blipFill>
          <a:blip r:embed="rId5"/>
          <a:stretch>
            <a:fillRect/>
          </a:stretch>
        </p:blipFill>
        <p:spPr>
          <a:xfrm>
            <a:off x="5530426" y="2087042"/>
            <a:ext cx="6598193" cy="2626568"/>
          </a:xfrm>
          <a:prstGeom prst="rect">
            <a:avLst/>
          </a:prstGeom>
        </p:spPr>
      </p:pic>
      <p:sp>
        <p:nvSpPr>
          <p:cNvPr id="3" name="Rectangle 2">
            <a:extLst>
              <a:ext uri="{FF2B5EF4-FFF2-40B4-BE49-F238E27FC236}">
                <a16:creationId xmlns:a16="http://schemas.microsoft.com/office/drawing/2014/main" id="{9F2B7EE8-A3AB-4699-8272-8C1C395B6F90}"/>
              </a:ext>
            </a:extLst>
          </p:cNvPr>
          <p:cNvSpPr/>
          <p:nvPr/>
        </p:nvSpPr>
        <p:spPr>
          <a:xfrm>
            <a:off x="9639299" y="2872740"/>
            <a:ext cx="785707" cy="4267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33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de-AT" sz="3200" dirty="0"/>
              <a:t>Check </a:t>
            </a:r>
            <a:r>
              <a:rPr lang="de-AT" sz="3200" dirty="0" err="1"/>
              <a:t>the</a:t>
            </a:r>
            <a:r>
              <a:rPr lang="de-AT" sz="3200" dirty="0"/>
              <a:t> </a:t>
            </a:r>
            <a:r>
              <a:rPr lang="de-AT" sz="3200" dirty="0" err="1"/>
              <a:t>cheat</a:t>
            </a:r>
            <a:r>
              <a:rPr lang="de-AT" sz="3200" dirty="0"/>
              <a:t> </a:t>
            </a:r>
            <a:r>
              <a:rPr lang="de-AT" sz="3200" dirty="0" err="1"/>
              <a:t>sheet</a:t>
            </a:r>
            <a:r>
              <a:rPr lang="de-AT" sz="3200" dirty="0"/>
              <a:t>?</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 .\Cheat_sheet.pdf</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478491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de-AT" sz="3200" dirty="0"/>
              <a:t>OpenSim </a:t>
            </a:r>
            <a:r>
              <a:rPr lang="en-GB" sz="3200" dirty="0"/>
              <a:t>dependencies</a:t>
            </a:r>
          </a:p>
        </p:txBody>
      </p:sp>
      <p:sp>
        <p:nvSpPr>
          <p:cNvPr id="3" name="Text Placeholder 2"/>
          <p:cNvSpPr>
            <a:spLocks noGrp="1"/>
          </p:cNvSpPr>
          <p:nvPr>
            <p:ph type="body" sz="quarter" idx="10"/>
          </p:nvPr>
        </p:nvSpPr>
        <p:spPr>
          <a:xfrm>
            <a:off x="1020934" y="1740643"/>
            <a:ext cx="7969062" cy="4036044"/>
          </a:xfrm>
        </p:spPr>
        <p:txBody>
          <a:bodyPr>
            <a:normAutofit lnSpcReduction="10000"/>
          </a:bodyPr>
          <a:lstStyle/>
          <a:p>
            <a:endParaRPr lang="en-GB" dirty="0"/>
          </a:p>
          <a:p>
            <a:r>
              <a:rPr lang="en-US" dirty="0"/>
              <a:t>OpenSim 4.4 (need a login account to download) </a:t>
            </a:r>
            <a:endParaRPr lang="en-GB" dirty="0"/>
          </a:p>
          <a:p>
            <a:r>
              <a:rPr lang="en-GB" dirty="0"/>
              <a:t> Notepad ++ </a:t>
            </a:r>
          </a:p>
          <a:p>
            <a:r>
              <a:rPr lang="en-GB" dirty="0"/>
              <a:t> </a:t>
            </a:r>
            <a:r>
              <a:rPr lang="en-GB" dirty="0" err="1"/>
              <a:t>Mokka</a:t>
            </a:r>
            <a:r>
              <a:rPr lang="en-GB" dirty="0"/>
              <a:t> </a:t>
            </a:r>
          </a:p>
          <a:p>
            <a:r>
              <a:rPr lang="en-GB" dirty="0"/>
              <a:t> Excel or equivalent </a:t>
            </a:r>
          </a:p>
          <a:p>
            <a:r>
              <a:rPr lang="en-GB" dirty="0"/>
              <a:t> Python 3.8 (optional) </a:t>
            </a:r>
          </a:p>
          <a:p>
            <a:r>
              <a:rPr lang="en-GB" dirty="0"/>
              <a:t> Git (optional) </a:t>
            </a:r>
          </a:p>
          <a:p>
            <a:r>
              <a:rPr lang="en-GB" dirty="0"/>
              <a:t> </a:t>
            </a:r>
            <a:r>
              <a:rPr lang="en-GB" dirty="0" err="1"/>
              <a:t>VScode</a:t>
            </a:r>
            <a:r>
              <a:rPr lang="en-GB" dirty="0"/>
              <a:t> (optional) </a:t>
            </a:r>
          </a:p>
          <a:p>
            <a:pPr marL="380990" indent="-380990">
              <a:lnSpc>
                <a:spcPct val="200000"/>
              </a:lnSpc>
            </a:pP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87344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6713366" cy="4036044"/>
          </a:xfrm>
        </p:spPr>
        <p:txBody>
          <a:bodyPr>
            <a:normAutofit fontScale="70000" lnSpcReduction="20000"/>
          </a:bodyPr>
          <a:lstStyle/>
          <a:p>
            <a:pPr marL="380990" indent="-380990">
              <a:lnSpc>
                <a:spcPct val="200000"/>
              </a:lnSpc>
            </a:pPr>
            <a:r>
              <a:rPr lang="de-AT" dirty="0"/>
              <a:t>.c3d  - </a:t>
            </a:r>
            <a:r>
              <a:rPr lang="en-US" dirty="0"/>
              <a:t>exported by most Gait Analysis laboratories</a:t>
            </a:r>
            <a:endParaRPr lang="de-AT" dirty="0"/>
          </a:p>
          <a:p>
            <a:pPr marL="380990" indent="-380990">
              <a:lnSpc>
                <a:spcPct val="200000"/>
              </a:lnSpc>
            </a:pPr>
            <a:r>
              <a:rPr lang="de-AT" dirty="0"/>
              <a:t>.</a:t>
            </a:r>
            <a:r>
              <a:rPr lang="de-AT" dirty="0" err="1"/>
              <a:t>trc</a:t>
            </a:r>
            <a:r>
              <a:rPr lang="de-AT" dirty="0"/>
              <a:t> – </a:t>
            </a:r>
            <a:r>
              <a:rPr lang="de-AT" dirty="0" err="1"/>
              <a:t>markers</a:t>
            </a:r>
            <a:r>
              <a:rPr lang="de-AT" dirty="0"/>
              <a:t> </a:t>
            </a:r>
          </a:p>
          <a:p>
            <a:pPr marL="380990" indent="-380990">
              <a:lnSpc>
                <a:spcPct val="200000"/>
              </a:lnSpc>
            </a:pPr>
            <a:r>
              <a:rPr lang="de-AT" dirty="0"/>
              <a:t>.</a:t>
            </a:r>
            <a:r>
              <a:rPr lang="de-AT" dirty="0" err="1"/>
              <a:t>mot</a:t>
            </a:r>
            <a:r>
              <a:rPr lang="de-AT" dirty="0"/>
              <a:t> – </a:t>
            </a:r>
            <a:r>
              <a:rPr lang="de-AT" dirty="0" err="1"/>
              <a:t>motion</a:t>
            </a:r>
            <a:r>
              <a:rPr lang="de-AT" dirty="0"/>
              <a:t> </a:t>
            </a:r>
            <a:r>
              <a:rPr lang="de-AT" dirty="0" err="1"/>
              <a:t>files</a:t>
            </a:r>
            <a:r>
              <a:rPr lang="de-AT" dirty="0"/>
              <a:t> </a:t>
            </a:r>
          </a:p>
          <a:p>
            <a:pPr marL="380990" indent="-380990">
              <a:lnSpc>
                <a:spcPct val="200000"/>
              </a:lnSpc>
            </a:pPr>
            <a:r>
              <a:rPr lang="de-AT" dirty="0"/>
              <a:t>.</a:t>
            </a:r>
            <a:r>
              <a:rPr lang="de-AT" dirty="0" err="1"/>
              <a:t>sto</a:t>
            </a:r>
            <a:r>
              <a:rPr lang="de-AT" dirty="0"/>
              <a:t> – </a:t>
            </a:r>
            <a:r>
              <a:rPr lang="de-AT" dirty="0" err="1"/>
              <a:t>storage</a:t>
            </a:r>
            <a:r>
              <a:rPr lang="de-AT" dirty="0"/>
              <a:t> </a:t>
            </a:r>
            <a:r>
              <a:rPr lang="de-AT" dirty="0" err="1"/>
              <a:t>files</a:t>
            </a:r>
            <a:r>
              <a:rPr lang="de-AT" dirty="0"/>
              <a:t> (</a:t>
            </a:r>
            <a:r>
              <a:rPr lang="de-AT" dirty="0" err="1"/>
              <a:t>results</a:t>
            </a:r>
            <a:r>
              <a:rPr lang="de-AT" dirty="0"/>
              <a:t> </a:t>
            </a:r>
            <a:r>
              <a:rPr lang="de-AT" dirty="0" err="1"/>
              <a:t>from</a:t>
            </a:r>
            <a:r>
              <a:rPr lang="de-AT" dirty="0"/>
              <a:t> </a:t>
            </a:r>
            <a:r>
              <a:rPr lang="de-AT" dirty="0" err="1"/>
              <a:t>analysis</a:t>
            </a:r>
            <a:r>
              <a:rPr lang="de-AT" dirty="0"/>
              <a:t>)</a:t>
            </a:r>
          </a:p>
          <a:p>
            <a:pPr marL="380990" indent="-380990">
              <a:lnSpc>
                <a:spcPct val="200000"/>
              </a:lnSpc>
            </a:pPr>
            <a:r>
              <a:rPr lang="de-AT" dirty="0"/>
              <a:t>.</a:t>
            </a:r>
            <a:r>
              <a:rPr lang="de-AT" dirty="0" err="1"/>
              <a:t>xml</a:t>
            </a:r>
            <a:r>
              <a:rPr lang="de-AT" dirty="0"/>
              <a:t> – </a:t>
            </a:r>
            <a:r>
              <a:rPr lang="de-AT" dirty="0" err="1"/>
              <a:t>setup</a:t>
            </a:r>
            <a:r>
              <a:rPr lang="de-AT" dirty="0"/>
              <a:t> </a:t>
            </a:r>
            <a:r>
              <a:rPr lang="de-AT" dirty="0" err="1"/>
              <a:t>files</a:t>
            </a:r>
            <a:endParaRPr lang="de-AT" dirty="0"/>
          </a:p>
          <a:p>
            <a:pPr marL="380990" indent="-380990">
              <a:lnSpc>
                <a:spcPct val="200000"/>
              </a:lnSpc>
            </a:pPr>
            <a:r>
              <a:rPr lang="de-AT" dirty="0"/>
              <a:t>.</a:t>
            </a:r>
            <a:r>
              <a:rPr lang="de-AT" dirty="0" err="1"/>
              <a:t>osim</a:t>
            </a:r>
            <a:r>
              <a:rPr lang="de-AT" dirty="0"/>
              <a:t> – </a:t>
            </a:r>
            <a:r>
              <a:rPr lang="de-AT" dirty="0" err="1"/>
              <a:t>opensim</a:t>
            </a:r>
            <a:r>
              <a:rPr lang="de-AT" dirty="0"/>
              <a:t> </a:t>
            </a:r>
            <a:r>
              <a:rPr lang="de-AT" dirty="0" err="1"/>
              <a:t>models</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691030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fontScale="90000"/>
          </a:bodyPr>
          <a:lstStyle/>
          <a:p>
            <a:r>
              <a:rPr lang="en-GB" sz="3200" dirty="0"/>
              <a:t>Time to practice (demo opensim quick to check how fast they learn)</a:t>
            </a:r>
          </a:p>
        </p:txBody>
      </p:sp>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322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5249237" cy="4036044"/>
          </a:xfrm>
        </p:spPr>
        <p:txBody>
          <a:bodyPr>
            <a:normAutofit/>
          </a:bodyPr>
          <a:lstStyle/>
          <a:p>
            <a:pPr marL="380990" indent="-380990">
              <a:lnSpc>
                <a:spcPct val="200000"/>
              </a:lnSpc>
            </a:pPr>
            <a:r>
              <a:rPr lang="de-AT" dirty="0" err="1"/>
              <a:t>Explore</a:t>
            </a:r>
            <a:r>
              <a:rPr lang="de-AT" dirty="0"/>
              <a:t> </a:t>
            </a:r>
            <a:r>
              <a:rPr lang="de-AT" dirty="0" err="1"/>
              <a:t>files</a:t>
            </a:r>
            <a:endParaRPr lang="de-AT" dirty="0"/>
          </a:p>
          <a:p>
            <a:pPr marL="380990" indent="-380990">
              <a:lnSpc>
                <a:spcPct val="200000"/>
              </a:lnSpc>
            </a:pPr>
            <a:r>
              <a:rPr lang="de-AT" dirty="0"/>
              <a:t>Load </a:t>
            </a:r>
            <a:r>
              <a:rPr lang="de-AT" dirty="0" err="1"/>
              <a:t>model</a:t>
            </a:r>
            <a:r>
              <a:rPr lang="de-AT" dirty="0"/>
              <a:t> in </a:t>
            </a:r>
            <a:r>
              <a:rPr lang="de-AT" dirty="0" err="1"/>
              <a:t>opensim</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 (10-25)</a:t>
            </a:r>
          </a:p>
        </p:txBody>
      </p:sp>
    </p:spTree>
    <p:extLst>
      <p:ext uri="{BB962C8B-B14F-4D97-AF65-F5344CB8AC3E}">
        <p14:creationId xmlns:p14="http://schemas.microsoft.com/office/powerpoint/2010/main" val="2214481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C:\Users\Biomech\Documents\OpenSim\4.4\Models</a:t>
            </a:r>
          </a:p>
          <a:p>
            <a:pPr marL="380990" indent="-380990">
              <a:lnSpc>
                <a:spcPct val="200000"/>
              </a:lnSpc>
            </a:pPr>
            <a:r>
              <a:rPr lang="de-AT" dirty="0"/>
              <a:t>Load </a:t>
            </a:r>
            <a:r>
              <a:rPr lang="de-AT" dirty="0" err="1"/>
              <a:t>model</a:t>
            </a:r>
            <a:r>
              <a:rPr lang="de-AT" dirty="0"/>
              <a:t> in </a:t>
            </a:r>
            <a:r>
              <a:rPr lang="de-AT" dirty="0" err="1"/>
              <a:t>opensim</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Run your first simulation</a:t>
            </a:r>
          </a:p>
        </p:txBody>
      </p:sp>
      <p:pic>
        <p:nvPicPr>
          <p:cNvPr id="8" name="Picture 4" descr="How Apple Rumors Work [Infographic]">
            <a:extLst>
              <a:ext uri="{FF2B5EF4-FFF2-40B4-BE49-F238E27FC236}">
                <a16:creationId xmlns:a16="http://schemas.microsoft.com/office/drawing/2014/main" id="{16714855-DBCD-4C45-9C87-0BC76CC80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2844" y="308490"/>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077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Where do they come from </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fontScale="90000"/>
          </a:bodyPr>
          <a:lstStyle/>
          <a:p>
            <a:r>
              <a:rPr lang="en-GB" sz="3200" dirty="0"/>
              <a:t>Running models is simulations easy, but …</a:t>
            </a:r>
          </a:p>
        </p:txBody>
      </p:sp>
    </p:spTree>
    <p:extLst>
      <p:ext uri="{BB962C8B-B14F-4D97-AF65-F5344CB8AC3E}">
        <p14:creationId xmlns:p14="http://schemas.microsoft.com/office/powerpoint/2010/main" val="3379292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a:bodyPr>
          <a:lstStyle/>
          <a:p>
            <a:r>
              <a:rPr lang="en-GB" sz="3200" dirty="0"/>
              <a:t>What were the first models </a:t>
            </a:r>
          </a:p>
        </p:txBody>
      </p:sp>
    </p:spTree>
    <p:extLst>
      <p:ext uri="{BB962C8B-B14F-4D97-AF65-F5344CB8AC3E}">
        <p14:creationId xmlns:p14="http://schemas.microsoft.com/office/powerpoint/2010/main" val="1107812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US" sz="2000" dirty="0"/>
              <a:t>C:\Users\Biomech\Documents\OpenSim\4.4\Models\</a:t>
            </a:r>
            <a:r>
              <a:rPr lang="en-GB" sz="2000" dirty="0"/>
              <a:t>Walking</a:t>
            </a:r>
            <a:endParaRPr lang="de-AT" sz="2000" dirty="0"/>
          </a:p>
          <a:p>
            <a:pPr marL="380990" indent="-380990">
              <a:lnSpc>
                <a:spcPct val="200000"/>
              </a:lnSpc>
            </a:pPr>
            <a:r>
              <a:rPr lang="de-AT" dirty="0"/>
              <a:t>Run</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fontScale="90000"/>
          </a:bodyPr>
          <a:lstStyle/>
          <a:p>
            <a:r>
              <a:rPr lang="en-GB" sz="3200" dirty="0"/>
              <a:t>Run your second simulation</a:t>
            </a:r>
          </a:p>
        </p:txBody>
      </p:sp>
    </p:spTree>
    <p:extLst>
      <p:ext uri="{BB962C8B-B14F-4D97-AF65-F5344CB8AC3E}">
        <p14:creationId xmlns:p14="http://schemas.microsoft.com/office/powerpoint/2010/main" val="3192596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US" sz="2000" dirty="0"/>
              <a:t>C:\Users\Biomech\Documents\OpenSim\4.4\Models\</a:t>
            </a:r>
            <a:r>
              <a:rPr lang="en-GB" sz="2000" dirty="0"/>
              <a:t>Walking</a:t>
            </a:r>
            <a:endParaRPr lang="de-AT" sz="2000" dirty="0"/>
          </a:p>
          <a:p>
            <a:pPr marL="380990" indent="-380990">
              <a:lnSpc>
                <a:spcPct val="200000"/>
              </a:lnSpc>
            </a:pPr>
            <a:r>
              <a:rPr lang="de-AT" dirty="0"/>
              <a:t>Run</a:t>
            </a:r>
          </a:p>
          <a:p>
            <a:pPr marL="380990" indent="-380990">
              <a:lnSpc>
                <a:spcPct val="200000"/>
              </a:lnSpc>
            </a:pPr>
            <a:r>
              <a:rPr lang="de-AT" dirty="0"/>
              <a:t>Questions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Run your second simulation (20-30)</a:t>
            </a:r>
          </a:p>
        </p:txBody>
      </p:sp>
    </p:spTree>
    <p:extLst>
      <p:ext uri="{BB962C8B-B14F-4D97-AF65-F5344CB8AC3E}">
        <p14:creationId xmlns:p14="http://schemas.microsoft.com/office/powerpoint/2010/main" val="3348636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288077" y="1511165"/>
            <a:ext cx="7296285" cy="3845695"/>
          </a:xfrm>
          <a:prstGeom prst="rect">
            <a:avLst/>
          </a:prstGeom>
        </p:spPr>
      </p:pic>
    </p:spTree>
    <p:extLst>
      <p:ext uri="{BB962C8B-B14F-4D97-AF65-F5344CB8AC3E}">
        <p14:creationId xmlns:p14="http://schemas.microsoft.com/office/powerpoint/2010/main" val="304797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a:t>
            </a:r>
          </a:p>
        </p:txBody>
      </p:sp>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Plotting results</a:t>
            </a:r>
          </a:p>
        </p:txBody>
      </p:sp>
      <p:pic>
        <p:nvPicPr>
          <p:cNvPr id="2" name="Picture 1">
            <a:extLst>
              <a:ext uri="{FF2B5EF4-FFF2-40B4-BE49-F238E27FC236}">
                <a16:creationId xmlns:a16="http://schemas.microsoft.com/office/drawing/2014/main" id="{CA99BCAC-8493-4F85-999B-A3999B47A8CF}"/>
              </a:ext>
            </a:extLst>
          </p:cNvPr>
          <p:cNvPicPr>
            <a:picLocks noChangeAspect="1"/>
          </p:cNvPicPr>
          <p:nvPr/>
        </p:nvPicPr>
        <p:blipFill>
          <a:blip r:embed="rId2"/>
          <a:stretch>
            <a:fillRect/>
          </a:stretch>
        </p:blipFill>
        <p:spPr>
          <a:xfrm>
            <a:off x="3943825" y="1787097"/>
            <a:ext cx="5036546" cy="4751817"/>
          </a:xfrm>
          <a:prstGeom prst="rect">
            <a:avLst/>
          </a:prstGeom>
        </p:spPr>
      </p:pic>
    </p:spTree>
    <p:extLst>
      <p:ext uri="{BB962C8B-B14F-4D97-AF65-F5344CB8AC3E}">
        <p14:creationId xmlns:p14="http://schemas.microsoft.com/office/powerpoint/2010/main" val="230668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9" name="Picture 8">
            <a:extLst>
              <a:ext uri="{FF2B5EF4-FFF2-40B4-BE49-F238E27FC236}">
                <a16:creationId xmlns:a16="http://schemas.microsoft.com/office/drawing/2014/main" id="{D5F855D6-20E9-41CF-B1F0-D2965F54F916}"/>
              </a:ext>
            </a:extLst>
          </p:cNvPr>
          <p:cNvPicPr>
            <a:picLocks noChangeAspect="1"/>
          </p:cNvPicPr>
          <p:nvPr/>
        </p:nvPicPr>
        <p:blipFill>
          <a:blip r:embed="rId2"/>
          <a:stretch>
            <a:fillRect/>
          </a:stretch>
        </p:blipFill>
        <p:spPr>
          <a:xfrm>
            <a:off x="288077" y="1530417"/>
            <a:ext cx="5092930" cy="4095549"/>
          </a:xfrm>
          <a:prstGeom prst="rect">
            <a:avLst/>
          </a:prstGeom>
        </p:spPr>
      </p:pic>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5"/>
          <a:stretch>
            <a:fillRect/>
          </a:stretch>
        </p:blipFill>
        <p:spPr>
          <a:xfrm>
            <a:off x="7254566" y="2973295"/>
            <a:ext cx="3488961" cy="2518522"/>
          </a:xfrm>
          <a:prstGeom prst="rect">
            <a:avLst/>
          </a:prstGeom>
        </p:spPr>
      </p:pic>
    </p:spTree>
    <p:extLst>
      <p:ext uri="{BB962C8B-B14F-4D97-AF65-F5344CB8AC3E}">
        <p14:creationId xmlns:p14="http://schemas.microsoft.com/office/powerpoint/2010/main" val="2056697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GB" sz="2000" dirty="0"/>
              <a:t>Single sarcomere</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How are muscles modelled </a:t>
            </a:r>
          </a:p>
        </p:txBody>
      </p:sp>
    </p:spTree>
    <p:extLst>
      <p:ext uri="{BB962C8B-B14F-4D97-AF65-F5344CB8AC3E}">
        <p14:creationId xmlns:p14="http://schemas.microsoft.com/office/powerpoint/2010/main" val="4178975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Forces / muscle mechanics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pic>
        <p:nvPicPr>
          <p:cNvPr id="7" name="Picture 6"/>
          <p:cNvPicPr>
            <a:picLocks noChangeAspect="1"/>
          </p:cNvPicPr>
          <p:nvPr/>
        </p:nvPicPr>
        <p:blipFill rotWithShape="1">
          <a:blip r:embed="rId2"/>
          <a:srcRect l="9544" r="10598" b="29341"/>
          <a:stretch/>
        </p:blipFill>
        <p:spPr>
          <a:xfrm>
            <a:off x="5849097" y="973396"/>
            <a:ext cx="6138529" cy="5282701"/>
          </a:xfrm>
          <a:prstGeom prst="rect">
            <a:avLst/>
          </a:prstGeom>
        </p:spPr>
      </p:pic>
      <p:sp>
        <p:nvSpPr>
          <p:cNvPr id="8" name="Text Placeholder 2"/>
          <p:cNvSpPr>
            <a:spLocks noGrp="1"/>
          </p:cNvSpPr>
          <p:nvPr>
            <p:ph type="body" sz="quarter" idx="10"/>
          </p:nvPr>
        </p:nvSpPr>
        <p:spPr>
          <a:xfrm>
            <a:off x="297712" y="1590251"/>
            <a:ext cx="7724304" cy="4291680"/>
          </a:xfrm>
        </p:spPr>
        <p:txBody>
          <a:bodyPr>
            <a:normAutofit/>
          </a:bodyPr>
          <a:lstStyle/>
          <a:p>
            <a:pPr marL="380990" indent="-380990"/>
            <a:r>
              <a:rPr lang="en-US" sz="2400" dirty="0">
                <a:solidFill>
                  <a:srgbClr val="E73440"/>
                </a:solidFill>
              </a:rPr>
              <a:t>Optimal </a:t>
            </a:r>
            <a:r>
              <a:rPr lang="en-US" sz="2400" dirty="0" err="1">
                <a:solidFill>
                  <a:srgbClr val="E73440"/>
                </a:solidFill>
              </a:rPr>
              <a:t>fibre</a:t>
            </a:r>
            <a:r>
              <a:rPr lang="en-US" sz="2400" dirty="0">
                <a:solidFill>
                  <a:srgbClr val="E73440"/>
                </a:solidFill>
              </a:rPr>
              <a:t> length</a:t>
            </a:r>
          </a:p>
          <a:p>
            <a:pPr marL="380990" indent="-380990"/>
            <a:endParaRPr lang="en-US" sz="2400" dirty="0"/>
          </a:p>
          <a:p>
            <a:pPr marL="380990" indent="-380990"/>
            <a:r>
              <a:rPr lang="en-US" sz="2400" dirty="0"/>
              <a:t>Tendon slack length</a:t>
            </a:r>
          </a:p>
          <a:p>
            <a:pPr marL="380990" indent="-380990"/>
            <a:endParaRPr lang="en-US" sz="2400" dirty="0"/>
          </a:p>
          <a:p>
            <a:pPr marL="380990" indent="-380990"/>
            <a:r>
              <a:rPr lang="en-US" sz="2400" dirty="0"/>
              <a:t>Maximum isometric force</a:t>
            </a:r>
          </a:p>
          <a:p>
            <a:pPr marL="380990" indent="-380990"/>
            <a:endParaRPr lang="en-US" sz="2400" dirty="0"/>
          </a:p>
          <a:p>
            <a:pPr marL="380990" indent="-380990"/>
            <a:r>
              <a:rPr lang="en-US" sz="2400" dirty="0" err="1"/>
              <a:t>Pennation</a:t>
            </a:r>
            <a:r>
              <a:rPr lang="en-US" sz="2400" dirty="0"/>
              <a:t> angle at optimal </a:t>
            </a:r>
            <a:r>
              <a:rPr lang="en-US" sz="2400" dirty="0" err="1"/>
              <a:t>fibre</a:t>
            </a:r>
            <a:r>
              <a:rPr lang="en-US" sz="2400" dirty="0"/>
              <a:t> length</a:t>
            </a:r>
          </a:p>
          <a:p>
            <a:pPr marL="380990" indent="-380990"/>
            <a:endParaRPr lang="en-US" sz="2400" dirty="0"/>
          </a:p>
          <a:p>
            <a:pPr marL="380990" indent="-380990"/>
            <a:r>
              <a:rPr lang="en-US" sz="2400" dirty="0"/>
              <a:t>Maximum contraction velocity</a:t>
            </a:r>
          </a:p>
          <a:p>
            <a:pPr marL="380990" indent="-380990"/>
            <a:endParaRPr lang="de-AT" sz="2400" dirty="0"/>
          </a:p>
        </p:txBody>
      </p:sp>
      <p:sp>
        <p:nvSpPr>
          <p:cNvPr id="3" name="Oval 2"/>
          <p:cNvSpPr/>
          <p:nvPr/>
        </p:nvSpPr>
        <p:spPr>
          <a:xfrm>
            <a:off x="8416739" y="5411839"/>
            <a:ext cx="431924" cy="48426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sz="2400"/>
          </a:p>
        </p:txBody>
      </p:sp>
    </p:spTree>
    <p:extLst>
      <p:ext uri="{BB962C8B-B14F-4D97-AF65-F5344CB8AC3E}">
        <p14:creationId xmlns:p14="http://schemas.microsoft.com/office/powerpoint/2010/main" val="466029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Change muscle parameters (20-30)</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35</a:t>
            </a:fld>
            <a:endParaRPr lang="de-AT" dirty="0"/>
          </a:p>
        </p:txBody>
      </p:sp>
      <p:pic>
        <p:nvPicPr>
          <p:cNvPr id="9" name="Picture 8">
            <a:extLst>
              <a:ext uri="{FF2B5EF4-FFF2-40B4-BE49-F238E27FC236}">
                <a16:creationId xmlns:a16="http://schemas.microsoft.com/office/drawing/2014/main" id="{59B646E8-2F0D-46E4-8554-6371CD4DDF46}"/>
              </a:ext>
            </a:extLst>
          </p:cNvPr>
          <p:cNvPicPr>
            <a:picLocks noChangeAspect="1"/>
          </p:cNvPicPr>
          <p:nvPr/>
        </p:nvPicPr>
        <p:blipFill>
          <a:blip r:embed="rId2"/>
          <a:stretch>
            <a:fillRect/>
          </a:stretch>
        </p:blipFill>
        <p:spPr>
          <a:xfrm>
            <a:off x="8070152" y="345600"/>
            <a:ext cx="2475506" cy="5962851"/>
          </a:xfrm>
          <a:prstGeom prst="rect">
            <a:avLst/>
          </a:prstGeom>
        </p:spPr>
      </p:pic>
    </p:spTree>
    <p:extLst>
      <p:ext uri="{BB962C8B-B14F-4D97-AF65-F5344CB8AC3E}">
        <p14:creationId xmlns:p14="http://schemas.microsoft.com/office/powerpoint/2010/main" val="4142842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Questions (30-45 min)</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36</a:t>
            </a:fld>
            <a:endParaRPr lang="de-AT" dirty="0"/>
          </a:p>
        </p:txBody>
      </p:sp>
    </p:spTree>
    <p:extLst>
      <p:ext uri="{BB962C8B-B14F-4D97-AF65-F5344CB8AC3E}">
        <p14:creationId xmlns:p14="http://schemas.microsoft.com/office/powerpoint/2010/main" val="2098559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Scaling</a:t>
            </a:r>
            <a:endParaRPr lang="de-AT" dirty="0"/>
          </a:p>
          <a:p>
            <a:pPr marL="380990" indent="-380990">
              <a:lnSpc>
                <a:spcPct val="200000"/>
              </a:lnSpc>
            </a:pPr>
            <a:r>
              <a:rPr lang="de-AT" dirty="0"/>
              <a:t>IK</a:t>
            </a:r>
          </a:p>
          <a:p>
            <a:pPr marL="380990" indent="-380990">
              <a:lnSpc>
                <a:spcPct val="200000"/>
              </a:lnSpc>
            </a:pPr>
            <a:r>
              <a:rPr lang="de-AT" dirty="0"/>
              <a:t>ID</a:t>
            </a:r>
          </a:p>
        </p:txBody>
      </p:sp>
      <p:sp>
        <p:nvSpPr>
          <p:cNvPr id="4" name="Slide Number Placeholder 3"/>
          <p:cNvSpPr>
            <a:spLocks noGrp="1"/>
          </p:cNvSpPr>
          <p:nvPr>
            <p:ph type="sldNum" sz="quarter" idx="4"/>
          </p:nvPr>
        </p:nvSpPr>
        <p:spPr/>
        <p:txBody>
          <a:bodyPr/>
          <a:lstStyle/>
          <a:p>
            <a:fld id="{C35489C1-6B33-4937-9006-E5F93C9ADEC8}" type="slidenum">
              <a:rPr lang="de-AT" smtClean="0"/>
              <a:pPr/>
              <a:t>37</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(scale mode with wrong settings)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69812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de-AT" dirty="0" err="1"/>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rotWithShape="1">
          <a:blip r:embed="rId3"/>
          <a:srcRect t="12661"/>
          <a:stretch/>
        </p:blipFill>
        <p:spPr>
          <a:xfrm>
            <a:off x="288077" y="1600200"/>
            <a:ext cx="7451848" cy="3999375"/>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pic>
        <p:nvPicPr>
          <p:cNvPr id="1026" name="Picture 2" descr="Image result for family"/>
          <p:cNvPicPr>
            <a:picLocks noChangeAspect="1" noChangeArrowheads="1"/>
          </p:cNvPicPr>
          <p:nvPr/>
        </p:nvPicPr>
        <p:blipFill rotWithShape="1">
          <a:blip r:embed="rId4">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6" name="TextBox 5"/>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1333" y="5757333"/>
            <a:ext cx="812800" cy="812800"/>
          </a:xfrm>
          <a:prstGeom prst="rect">
            <a:avLst/>
          </a:prstGeom>
        </p:spPr>
      </p:pic>
    </p:spTree>
    <p:extLst>
      <p:ext uri="{BB962C8B-B14F-4D97-AF65-F5344CB8AC3E}">
        <p14:creationId xmlns:p14="http://schemas.microsoft.com/office/powerpoint/2010/main" val="1021480751"/>
      </p:ext>
    </p:extLst>
  </p:cSld>
  <p:clrMapOvr>
    <a:masterClrMapping/>
  </p:clrMapOvr>
  <mc:AlternateContent xmlns:mc="http://schemas.openxmlformats.org/markup-compatibility/2006" xmlns:p14="http://schemas.microsoft.com/office/powerpoint/2010/main">
    <mc:Choice Requires="p14">
      <p:transition spd="slow" p14:dur="2000" advTm="33125"/>
    </mc:Choice>
    <mc:Fallback xmlns="">
      <p:transition spd="slow" advTm="3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mily"/>
          <p:cNvPicPr>
            <a:picLocks noChangeAspect="1" noChangeArrowheads="1"/>
          </p:cNvPicPr>
          <p:nvPr/>
        </p:nvPicPr>
        <p:blipFill rotWithShape="1">
          <a:blip r:embed="rId2">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32627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6758761" y="2934587"/>
            <a:ext cx="883691" cy="335043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0302949" y="3232299"/>
            <a:ext cx="788689" cy="2990248"/>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7662857" y="995365"/>
            <a:ext cx="1378688" cy="5227183"/>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8984673" y="1148316"/>
            <a:ext cx="1338347" cy="5074229"/>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1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sp>
        <p:nvSpPr>
          <p:cNvPr id="12" name="TextBox 11"/>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spTree>
    <p:extLst>
      <p:ext uri="{BB962C8B-B14F-4D97-AF65-F5344CB8AC3E}">
        <p14:creationId xmlns:p14="http://schemas.microsoft.com/office/powerpoint/2010/main" val="466518823"/>
      </p:ext>
    </p:extLst>
  </p:cSld>
  <p:clrMapOvr>
    <a:masterClrMapping/>
  </p:clrMapOvr>
  <mc:AlternateContent xmlns:mc="http://schemas.openxmlformats.org/markup-compatibility/2006" xmlns:p14="http://schemas.microsoft.com/office/powerpoint/2010/main">
    <mc:Choice Requires="p14">
      <p:transition spd="slow" p14:dur="2000" advTm="10211"/>
    </mc:Choice>
    <mc:Fallback xmlns="">
      <p:transition spd="slow" advTm="1021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Scaling</a:t>
            </a:r>
            <a:endParaRPr lang="de-AT" sz="3733"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42</a:t>
            </a:fld>
            <a:endParaRPr lang="de-AT" dirty="0"/>
          </a:p>
        </p:txBody>
      </p:sp>
      <p:grpSp>
        <p:nvGrpSpPr>
          <p:cNvPr id="13" name="Group 12"/>
          <p:cNvGrpSpPr/>
          <p:nvPr/>
        </p:nvGrpSpPr>
        <p:grpSpPr>
          <a:xfrm>
            <a:off x="1902881" y="1264698"/>
            <a:ext cx="2451100" cy="4674669"/>
            <a:chOff x="1427160" y="948523"/>
            <a:chExt cx="1838325" cy="3506002"/>
          </a:xfrm>
        </p:grpSpPr>
        <p:pic>
          <p:nvPicPr>
            <p:cNvPr id="6" name="Picture 5"/>
            <p:cNvPicPr>
              <a:picLocks noChangeAspect="1"/>
            </p:cNvPicPr>
            <p:nvPr/>
          </p:nvPicPr>
          <p:blipFill rotWithShape="1">
            <a:blip r:embed="rId5"/>
            <a:srcRect t="3239"/>
            <a:stretch/>
          </p:blipFill>
          <p:spPr>
            <a:xfrm>
              <a:off x="1593850" y="1419225"/>
              <a:ext cx="1464225" cy="3035300"/>
            </a:xfrm>
            <a:prstGeom prst="rect">
              <a:avLst/>
            </a:prstGeom>
          </p:spPr>
        </p:pic>
        <p:sp>
          <p:nvSpPr>
            <p:cNvPr id="10" name="TextBox 9"/>
            <p:cNvSpPr txBox="1"/>
            <p:nvPr/>
          </p:nvSpPr>
          <p:spPr>
            <a:xfrm>
              <a:off x="1427160" y="948523"/>
              <a:ext cx="1838325" cy="346249"/>
            </a:xfrm>
            <a:prstGeom prst="rect">
              <a:avLst/>
            </a:prstGeom>
            <a:noFill/>
          </p:spPr>
          <p:txBody>
            <a:bodyPr wrap="square" rtlCol="0">
              <a:spAutoFit/>
            </a:bodyPr>
            <a:lstStyle/>
            <a:p>
              <a:r>
                <a:rPr lang="en-US" sz="2400" dirty="0"/>
                <a:t>Generic model</a:t>
              </a:r>
              <a:endParaRPr lang="de-AT" sz="2400" dirty="0"/>
            </a:p>
          </p:txBody>
        </p:sp>
      </p:grpSp>
      <p:grpSp>
        <p:nvGrpSpPr>
          <p:cNvPr id="14" name="Group 13"/>
          <p:cNvGrpSpPr/>
          <p:nvPr/>
        </p:nvGrpSpPr>
        <p:grpSpPr>
          <a:xfrm>
            <a:off x="5074386" y="1083952"/>
            <a:ext cx="2334508" cy="4838480"/>
            <a:chOff x="3775956" y="812964"/>
            <a:chExt cx="1750881" cy="3628860"/>
          </a:xfrm>
        </p:grpSpPr>
        <p:pic>
          <p:nvPicPr>
            <p:cNvPr id="5" name="Picture 4"/>
            <p:cNvPicPr>
              <a:picLocks noChangeAspect="1"/>
            </p:cNvPicPr>
            <p:nvPr/>
          </p:nvPicPr>
          <p:blipFill rotWithShape="1">
            <a:blip r:embed="rId6"/>
            <a:srcRect t="3644"/>
            <a:stretch/>
          </p:blipFill>
          <p:spPr>
            <a:xfrm>
              <a:off x="3970338" y="1419225"/>
              <a:ext cx="1300295" cy="3022599"/>
            </a:xfrm>
            <a:prstGeom prst="rect">
              <a:avLst/>
            </a:prstGeom>
          </p:spPr>
        </p:pic>
        <p:sp>
          <p:nvSpPr>
            <p:cNvPr id="11" name="TextBox 10"/>
            <p:cNvSpPr txBox="1"/>
            <p:nvPr/>
          </p:nvSpPr>
          <p:spPr>
            <a:xfrm>
              <a:off x="3775956" y="812964"/>
              <a:ext cx="1750881" cy="623248"/>
            </a:xfrm>
            <a:prstGeom prst="rect">
              <a:avLst/>
            </a:prstGeom>
            <a:noFill/>
          </p:spPr>
          <p:txBody>
            <a:bodyPr wrap="square" rtlCol="0">
              <a:spAutoFit/>
            </a:bodyPr>
            <a:lstStyle/>
            <a:p>
              <a:pPr algn="ctr"/>
              <a:r>
                <a:rPr lang="en-US" sz="2400" dirty="0"/>
                <a:t>Model + model markers</a:t>
              </a:r>
              <a:endParaRPr lang="de-AT" sz="2400" dirty="0"/>
            </a:p>
          </p:txBody>
        </p:sp>
      </p:grpSp>
      <p:grpSp>
        <p:nvGrpSpPr>
          <p:cNvPr id="15" name="Group 14"/>
          <p:cNvGrpSpPr/>
          <p:nvPr/>
        </p:nvGrpSpPr>
        <p:grpSpPr>
          <a:xfrm>
            <a:off x="8129298" y="1050623"/>
            <a:ext cx="2596004" cy="4888744"/>
            <a:chOff x="6096973" y="787967"/>
            <a:chExt cx="1947003" cy="3666558"/>
          </a:xfrm>
        </p:grpSpPr>
        <p:pic>
          <p:nvPicPr>
            <p:cNvPr id="9" name="Picture 8"/>
            <p:cNvPicPr>
              <a:picLocks noChangeAspect="1"/>
            </p:cNvPicPr>
            <p:nvPr/>
          </p:nvPicPr>
          <p:blipFill>
            <a:blip r:embed="rId7"/>
            <a:stretch>
              <a:fillRect/>
            </a:stretch>
          </p:blipFill>
          <p:spPr>
            <a:xfrm>
              <a:off x="6410905" y="1419225"/>
              <a:ext cx="1268142" cy="3035300"/>
            </a:xfrm>
            <a:prstGeom prst="rect">
              <a:avLst/>
            </a:prstGeom>
          </p:spPr>
        </p:pic>
        <p:sp>
          <p:nvSpPr>
            <p:cNvPr id="12" name="TextBox 11"/>
            <p:cNvSpPr txBox="1"/>
            <p:nvPr/>
          </p:nvSpPr>
          <p:spPr>
            <a:xfrm>
              <a:off x="6096973" y="787967"/>
              <a:ext cx="1947003" cy="623248"/>
            </a:xfrm>
            <a:prstGeom prst="rect">
              <a:avLst/>
            </a:prstGeom>
            <a:noFill/>
          </p:spPr>
          <p:txBody>
            <a:bodyPr wrap="square" rtlCol="0">
              <a:spAutoFit/>
            </a:bodyPr>
            <a:lstStyle/>
            <a:p>
              <a:pPr algn="ctr"/>
              <a:r>
                <a:rPr lang="en-US" sz="2400" dirty="0"/>
                <a:t>Experimental markers</a:t>
              </a:r>
              <a:endParaRPr lang="de-AT" sz="2400" dirty="0"/>
            </a:p>
          </p:txBody>
        </p:sp>
      </p:gr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130587773"/>
      </p:ext>
    </p:extLst>
  </p:cSld>
  <p:clrMapOvr>
    <a:masterClrMapping/>
  </p:clrMapOvr>
  <mc:AlternateContent xmlns:mc="http://schemas.openxmlformats.org/markup-compatibility/2006" xmlns:p14="http://schemas.microsoft.com/office/powerpoint/2010/main">
    <mc:Choice Requires="p14">
      <p:transition spd="slow" p14:dur="2000" advTm="48824"/>
    </mc:Choice>
    <mc:Fallback xmlns="">
      <p:transition spd="slow" advTm="4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1145" y="1401288"/>
            <a:ext cx="1551136" cy="3823541"/>
            <a:chOff x="461805" y="1553411"/>
            <a:chExt cx="1949955" cy="480662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6" name="Oval 5"/>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7" name="Oval 6"/>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8" name="Oval 7"/>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Oval 8"/>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0" name="Oval 9"/>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1" name="Oval 10"/>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2" name="Oval 11"/>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3" name="Oval 12"/>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4" name="Oval 13"/>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5" name="Oval 14"/>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6" name="Oval 15"/>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7" name="Oval 16"/>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8" name="Oval 17"/>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9" name="Oval 18"/>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0" name="Oval 19"/>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Oval 20"/>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22" name="Group 21"/>
          <p:cNvGrpSpPr/>
          <p:nvPr/>
        </p:nvGrpSpPr>
        <p:grpSpPr>
          <a:xfrm>
            <a:off x="3534720" y="2451256"/>
            <a:ext cx="1065939" cy="2617585"/>
            <a:chOff x="4256681" y="1467970"/>
            <a:chExt cx="1971503" cy="4841350"/>
          </a:xfrm>
        </p:grpSpPr>
        <p:sp>
          <p:nvSpPr>
            <p:cNvPr id="23" name="Oval 22"/>
            <p:cNvSpPr/>
            <p:nvPr/>
          </p:nvSpPr>
          <p:spPr bwMode="auto">
            <a:xfrm>
              <a:off x="4550912" y="14679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Oval 23"/>
            <p:cNvSpPr/>
            <p:nvPr/>
          </p:nvSpPr>
          <p:spPr bwMode="auto">
            <a:xfrm>
              <a:off x="5833964" y="14971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5" name="Oval 24"/>
            <p:cNvSpPr/>
            <p:nvPr/>
          </p:nvSpPr>
          <p:spPr bwMode="auto">
            <a:xfrm>
              <a:off x="6111410"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6" name="Oval 25"/>
            <p:cNvSpPr/>
            <p:nvPr/>
          </p:nvSpPr>
          <p:spPr bwMode="auto">
            <a:xfrm>
              <a:off x="4256681"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7" name="Oval 26"/>
            <p:cNvSpPr/>
            <p:nvPr/>
          </p:nvSpPr>
          <p:spPr bwMode="auto">
            <a:xfrm>
              <a:off x="5353784" y="390059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8" name="Oval 27"/>
            <p:cNvSpPr/>
            <p:nvPr/>
          </p:nvSpPr>
          <p:spPr bwMode="auto">
            <a:xfrm>
              <a:off x="4550912"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9" name="Oval 28"/>
            <p:cNvSpPr/>
            <p:nvPr/>
          </p:nvSpPr>
          <p:spPr bwMode="auto">
            <a:xfrm>
              <a:off x="5043708"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0" name="Oval 29"/>
            <p:cNvSpPr/>
            <p:nvPr/>
          </p:nvSpPr>
          <p:spPr bwMode="auto">
            <a:xfrm>
              <a:off x="5845842" y="3921819"/>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1" name="Oval 30"/>
            <p:cNvSpPr/>
            <p:nvPr/>
          </p:nvSpPr>
          <p:spPr bwMode="auto">
            <a:xfrm>
              <a:off x="4367935" y="546331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Oval 31"/>
            <p:cNvSpPr/>
            <p:nvPr/>
          </p:nvSpPr>
          <p:spPr bwMode="auto">
            <a:xfrm>
              <a:off x="6023629" y="550782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3" name="Oval 32"/>
            <p:cNvSpPr/>
            <p:nvPr/>
          </p:nvSpPr>
          <p:spPr bwMode="auto">
            <a:xfrm>
              <a:off x="4956310" y="57195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4" name="Oval 33"/>
            <p:cNvSpPr/>
            <p:nvPr/>
          </p:nvSpPr>
          <p:spPr bwMode="auto">
            <a:xfrm>
              <a:off x="5402429" y="57090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Oval 34"/>
            <p:cNvSpPr/>
            <p:nvPr/>
          </p:nvSpPr>
          <p:spPr bwMode="auto">
            <a:xfrm>
              <a:off x="4537151" y="5796445"/>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6" name="Oval 35"/>
            <p:cNvSpPr/>
            <p:nvPr/>
          </p:nvSpPr>
          <p:spPr bwMode="auto">
            <a:xfrm>
              <a:off x="5906855" y="5825843"/>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7" name="Oval 36"/>
            <p:cNvSpPr/>
            <p:nvPr/>
          </p:nvSpPr>
          <p:spPr bwMode="auto">
            <a:xfrm>
              <a:off x="4679429" y="619060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8" name="Oval 37"/>
            <p:cNvSpPr/>
            <p:nvPr/>
          </p:nvSpPr>
          <p:spPr bwMode="auto">
            <a:xfrm>
              <a:off x="5708949" y="617232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39" name="Group 38"/>
          <p:cNvGrpSpPr/>
          <p:nvPr/>
        </p:nvGrpSpPr>
        <p:grpSpPr>
          <a:xfrm>
            <a:off x="5482979" y="2296029"/>
            <a:ext cx="1171239" cy="2887099"/>
            <a:chOff x="461805" y="1553411"/>
            <a:chExt cx="1949955" cy="4806626"/>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41" name="Oval 40"/>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2" name="Oval 41"/>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3" name="Oval 42"/>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4" name="Oval 43"/>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5" name="Oval 44"/>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6" name="Oval 45"/>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7" name="Oval 46"/>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Oval 47"/>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9" name="Oval 48"/>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0" name="Oval 49"/>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1" name="Oval 50"/>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2" name="Oval 51"/>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3" name="Oval 52"/>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4" name="Oval 53"/>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5" name="Oval 54"/>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6" name="Oval 55"/>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cxnSp>
        <p:nvCxnSpPr>
          <p:cNvPr id="57" name="Straight Arrow Connector 56"/>
          <p:cNvCxnSpPr>
            <a:stCxn id="7" idx="5"/>
            <a:endCxn id="24" idx="1"/>
          </p:cNvCxnSpPr>
          <p:nvPr/>
        </p:nvCxnSpPr>
        <p:spPr bwMode="auto">
          <a:xfrm>
            <a:off x="2429277" y="1733954"/>
            <a:ext cx="1967483" cy="74249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13" idx="6"/>
            <a:endCxn id="30" idx="1"/>
          </p:cNvCxnSpPr>
          <p:nvPr/>
        </p:nvCxnSpPr>
        <p:spPr bwMode="auto">
          <a:xfrm>
            <a:off x="2442668" y="3360280"/>
            <a:ext cx="1960515" cy="4271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Oval 58"/>
          <p:cNvSpPr/>
          <p:nvPr/>
        </p:nvSpPr>
        <p:spPr bwMode="auto">
          <a:xfrm>
            <a:off x="2770703" y="5817156"/>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0" name="TextBox 59"/>
          <p:cNvSpPr txBox="1">
            <a:spLocks noChangeArrowheads="1"/>
          </p:cNvSpPr>
          <p:nvPr/>
        </p:nvSpPr>
        <p:spPr bwMode="auto">
          <a:xfrm>
            <a:off x="2944529" y="5463391"/>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61" name="Oval 60"/>
          <p:cNvSpPr/>
          <p:nvPr/>
        </p:nvSpPr>
        <p:spPr bwMode="auto">
          <a:xfrm>
            <a:off x="2762282" y="5544471"/>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2" name="TextBox 61"/>
          <p:cNvSpPr txBox="1"/>
          <p:nvPr/>
        </p:nvSpPr>
        <p:spPr>
          <a:xfrm>
            <a:off x="1143706" y="5235668"/>
            <a:ext cx="1916719" cy="400110"/>
          </a:xfrm>
          <a:prstGeom prst="rect">
            <a:avLst/>
          </a:prstGeom>
          <a:noFill/>
        </p:spPr>
        <p:txBody>
          <a:bodyPr wrap="square" rtlCol="0">
            <a:spAutoFit/>
          </a:bodyPr>
          <a:lstStyle/>
          <a:p>
            <a:r>
              <a:rPr lang="en-AU" sz="2000" dirty="0">
                <a:latin typeface="Calibri" panose="020F0502020204030204" pitchFamily="34" charset="0"/>
              </a:rPr>
              <a:t>Generic model</a:t>
            </a:r>
          </a:p>
        </p:txBody>
      </p:sp>
      <p:sp>
        <p:nvSpPr>
          <p:cNvPr id="63" name="TextBox 62"/>
          <p:cNvSpPr txBox="1"/>
          <p:nvPr/>
        </p:nvSpPr>
        <p:spPr>
          <a:xfrm>
            <a:off x="5286219" y="5144360"/>
            <a:ext cx="1683508" cy="400110"/>
          </a:xfrm>
          <a:prstGeom prst="rect">
            <a:avLst/>
          </a:prstGeom>
          <a:noFill/>
        </p:spPr>
        <p:txBody>
          <a:bodyPr wrap="square" rtlCol="0">
            <a:spAutoFit/>
          </a:bodyPr>
          <a:lstStyle/>
          <a:p>
            <a:r>
              <a:rPr lang="en-AU" sz="2000" dirty="0">
                <a:latin typeface="Calibri" panose="020F0502020204030204" pitchFamily="34" charset="0"/>
              </a:rPr>
              <a:t>Scaled model</a:t>
            </a:r>
          </a:p>
        </p:txBody>
      </p:sp>
      <p:sp>
        <p:nvSpPr>
          <p:cNvPr id="64"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Definition of scale factors</a:t>
            </a:r>
            <a:endParaRPr lang="nl-BE" sz="3400" dirty="0">
              <a:solidFill>
                <a:srgbClr val="E73440"/>
              </a:solidFill>
            </a:endParaRPr>
          </a:p>
        </p:txBody>
      </p:sp>
      <p:sp>
        <p:nvSpPr>
          <p:cNvPr id="65" name="TextBox 64"/>
          <p:cNvSpPr txBox="1"/>
          <p:nvPr/>
        </p:nvSpPr>
        <p:spPr>
          <a:xfrm>
            <a:off x="2106512" y="1031099"/>
            <a:ext cx="4701123" cy="369332"/>
          </a:xfrm>
          <a:prstGeom prst="rect">
            <a:avLst/>
          </a:prstGeom>
          <a:noFill/>
        </p:spPr>
        <p:txBody>
          <a:bodyPr wrap="square" rtlCol="0">
            <a:spAutoFit/>
          </a:bodyPr>
          <a:lstStyle/>
          <a:p>
            <a:r>
              <a:rPr lang="en-GB" b="1" dirty="0"/>
              <a:t>Measurement-based scaling</a:t>
            </a:r>
            <a:endParaRPr lang="nl-BE" dirty="0"/>
          </a:p>
        </p:txBody>
      </p:sp>
      <p:sp>
        <p:nvSpPr>
          <p:cNvPr id="66" name="TextBox 65"/>
          <p:cNvSpPr txBox="1"/>
          <p:nvPr/>
        </p:nvSpPr>
        <p:spPr>
          <a:xfrm>
            <a:off x="7734013" y="1047498"/>
            <a:ext cx="4362737" cy="1477328"/>
          </a:xfrm>
          <a:prstGeom prst="rect">
            <a:avLst/>
          </a:prstGeom>
          <a:noFill/>
        </p:spPr>
        <p:txBody>
          <a:bodyPr wrap="square" rtlCol="0">
            <a:spAutoFit/>
          </a:bodyPr>
          <a:lstStyle/>
          <a:p>
            <a:pPr algn="ctr"/>
            <a:r>
              <a:rPr lang="en-GB" b="1" dirty="0"/>
              <a:t>Manual scaling</a:t>
            </a:r>
            <a:endParaRPr lang="en-GB" dirty="0"/>
          </a:p>
          <a:p>
            <a:endParaRPr lang="en-GB" dirty="0"/>
          </a:p>
          <a:p>
            <a:r>
              <a:rPr lang="en-GB" dirty="0"/>
              <a:t>specified by the user based on some predetermined measure </a:t>
            </a:r>
          </a:p>
          <a:p>
            <a:r>
              <a:rPr lang="en-GB" dirty="0"/>
              <a:t>e.g. anthropometric measurements</a:t>
            </a:r>
          </a:p>
        </p:txBody>
      </p:sp>
      <p:pic>
        <p:nvPicPr>
          <p:cNvPr id="2050" name="Picture 2" descr="Image result for anthropometric measurements davinci"/>
          <p:cNvPicPr>
            <a:picLocks noChangeAspect="1" noChangeArrowheads="1"/>
          </p:cNvPicPr>
          <p:nvPr/>
        </p:nvPicPr>
        <p:blipFill rotWithShape="1">
          <a:blip r:embed="rId7">
            <a:extLst>
              <a:ext uri="{28A0092B-C50C-407E-A947-70E740481C1C}">
                <a14:useLocalDpi xmlns:a14="http://schemas.microsoft.com/office/drawing/2010/main" val="0"/>
              </a:ext>
            </a:extLst>
          </a:blip>
          <a:srcRect l="29440" t="14335" r="37434" b="3249"/>
          <a:stretch/>
        </p:blipFill>
        <p:spPr bwMode="auto">
          <a:xfrm>
            <a:off x="7962643" y="2557665"/>
            <a:ext cx="1232877" cy="3750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eg length measure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0357" y="3313058"/>
            <a:ext cx="1587177" cy="21188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836104160"/>
      </p:ext>
    </p:extLst>
  </p:cSld>
  <p:clrMapOvr>
    <a:masterClrMapping/>
  </p:clrMapOvr>
  <mc:AlternateContent xmlns:mc="http://schemas.openxmlformats.org/markup-compatibility/2006" xmlns:p14="http://schemas.microsoft.com/office/powerpoint/2010/main">
    <mc:Choice Requires="p14">
      <p:transition spd="slow" p14:dur="2000" advTm="86728"/>
    </mc:Choice>
    <mc:Fallback xmlns="">
      <p:transition spd="slow" advTm="8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59" grpId="0" animBg="1"/>
      <p:bldP spid="61" grpId="0" animBg="1"/>
      <p:bldP spid="62" grpId="0"/>
      <p:bldP spid="63" grpId="0"/>
      <p:bldP spid="6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Adjust model markers</a:t>
            </a:r>
            <a:endParaRPr lang="nl-BE" sz="3400" kern="0" dirty="0"/>
          </a:p>
        </p:txBody>
      </p:sp>
      <p:sp>
        <p:nvSpPr>
          <p:cNvPr id="6" name="Rectangle 5"/>
          <p:cNvSpPr/>
          <p:nvPr/>
        </p:nvSpPr>
        <p:spPr>
          <a:xfrm>
            <a:off x="5588000" y="2459506"/>
            <a:ext cx="6096000" cy="830997"/>
          </a:xfrm>
          <a:prstGeom prst="rect">
            <a:avLst/>
          </a:prstGeom>
        </p:spPr>
        <p:txBody>
          <a:bodyPr>
            <a:spAutoFit/>
          </a:bodyPr>
          <a:lstStyle/>
          <a:p>
            <a:r>
              <a:rPr lang="nl-NL" sz="2400" dirty="0" err="1"/>
              <a:t>adjusts</a:t>
            </a:r>
            <a:r>
              <a:rPr lang="nl-NL" sz="2400" dirty="0"/>
              <a:t> </a:t>
            </a:r>
            <a:r>
              <a:rPr lang="nl-NL" sz="2400" dirty="0" err="1"/>
              <a:t>the</a:t>
            </a:r>
            <a:r>
              <a:rPr lang="nl-NL" sz="2400" dirty="0"/>
              <a:t> model markers </a:t>
            </a:r>
            <a:r>
              <a:rPr lang="nl-NL" sz="2400" dirty="0" err="1"/>
              <a:t>to</a:t>
            </a:r>
            <a:r>
              <a:rPr lang="nl-NL" sz="2400" dirty="0"/>
              <a:t> match </a:t>
            </a:r>
            <a:r>
              <a:rPr lang="nl-NL" sz="2400" dirty="0" err="1"/>
              <a:t>the</a:t>
            </a:r>
            <a:r>
              <a:rPr lang="nl-NL" sz="2400" dirty="0"/>
              <a:t> </a:t>
            </a:r>
            <a:r>
              <a:rPr lang="nl-NL" sz="2400" dirty="0" err="1"/>
              <a:t>experimental</a:t>
            </a:r>
            <a:r>
              <a:rPr lang="nl-NL" sz="2400" dirty="0"/>
              <a:t> markers at </a:t>
            </a:r>
            <a:r>
              <a:rPr lang="nl-NL" sz="2400" dirty="0" err="1"/>
              <a:t>the</a:t>
            </a:r>
            <a:r>
              <a:rPr lang="nl-NL" sz="2400" dirty="0"/>
              <a:t> </a:t>
            </a:r>
            <a:r>
              <a:rPr lang="nl-NL" sz="2400" dirty="0" err="1"/>
              <a:t>static</a:t>
            </a:r>
            <a:r>
              <a:rPr lang="nl-NL" sz="2400" dirty="0"/>
              <a:t> pose</a:t>
            </a:r>
          </a:p>
        </p:txBody>
      </p:sp>
      <p:sp>
        <p:nvSpPr>
          <p:cNvPr id="7" name="Oval 6"/>
          <p:cNvSpPr/>
          <p:nvPr/>
        </p:nvSpPr>
        <p:spPr bwMode="auto">
          <a:xfrm>
            <a:off x="2085473" y="4042612"/>
            <a:ext cx="994611" cy="1427747"/>
          </a:xfrm>
          <a:prstGeom prst="ellipse">
            <a:avLst/>
          </a:prstGeom>
          <a:no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1333" y="5757333"/>
            <a:ext cx="812800" cy="812800"/>
          </a:xfrm>
          <a:prstGeom prst="rect">
            <a:avLst/>
          </a:prstGeom>
        </p:spPr>
      </p:pic>
      <p:sp>
        <p:nvSpPr>
          <p:cNvPr id="8" name="Oval 7"/>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485428547"/>
      </p:ext>
    </p:extLst>
  </p:cSld>
  <p:clrMapOvr>
    <a:masterClrMapping/>
  </p:clrMapOvr>
  <mc:AlternateContent xmlns:mc="http://schemas.openxmlformats.org/markup-compatibility/2006" xmlns:p14="http://schemas.microsoft.com/office/powerpoint/2010/main">
    <mc:Choice Requires="p14">
      <p:transition spd="slow" p14:dur="2000" advTm="36913"/>
    </mc:Choice>
    <mc:Fallback xmlns="">
      <p:transition spd="slow" advTm="36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Scaled model</a:t>
            </a:r>
            <a:endParaRPr lang="nl-BE" sz="3400" kern="0" dirty="0"/>
          </a:p>
        </p:txBody>
      </p:sp>
      <p:pic>
        <p:nvPicPr>
          <p:cNvPr id="2" name="Picture 1"/>
          <p:cNvPicPr>
            <a:picLocks noChangeAspect="1"/>
          </p:cNvPicPr>
          <p:nvPr/>
        </p:nvPicPr>
        <p:blipFill rotWithShape="1">
          <a:blip r:embed="rId5"/>
          <a:srcRect l="44824" t="14015" r="40351" b="22826"/>
          <a:stretch/>
        </p:blipFill>
        <p:spPr>
          <a:xfrm>
            <a:off x="7636043" y="1318791"/>
            <a:ext cx="2060395" cy="4937631"/>
          </a:xfrm>
          <a:prstGeom prst="rect">
            <a:avLst/>
          </a:prstGeom>
        </p:spPr>
      </p:pic>
      <p:sp>
        <p:nvSpPr>
          <p:cNvPr id="8" name="Right Arrow 7"/>
          <p:cNvSpPr/>
          <p:nvPr/>
        </p:nvSpPr>
        <p:spPr bwMode="auto">
          <a:xfrm>
            <a:off x="470589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333" y="5757333"/>
            <a:ext cx="812800" cy="812800"/>
          </a:xfrm>
          <a:prstGeom prst="rect">
            <a:avLst/>
          </a:prstGeom>
        </p:spPr>
      </p:pic>
      <p:sp>
        <p:nvSpPr>
          <p:cNvPr id="7" name="Oval 6"/>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3073764641"/>
      </p:ext>
    </p:extLst>
  </p:cSld>
  <p:clrMapOvr>
    <a:masterClrMapping/>
  </p:clrMapOvr>
  <mc:AlternateContent xmlns:mc="http://schemas.openxmlformats.org/markup-compatibility/2006" xmlns:p14="http://schemas.microsoft.com/office/powerpoint/2010/main">
    <mc:Choice Requires="p14">
      <p:transition spd="slow" p14:dur="2000" advTm="14775"/>
    </mc:Choice>
    <mc:Fallback xmlns="">
      <p:transition spd="slow" advTm="1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609600" y="864771"/>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Hints</a:t>
            </a:r>
            <a:endParaRPr lang="nl-BE" sz="3400" kern="0" dirty="0"/>
          </a:p>
        </p:txBody>
      </p:sp>
      <p:sp>
        <p:nvSpPr>
          <p:cNvPr id="3" name="TextBox 2"/>
          <p:cNvSpPr txBox="1"/>
          <p:nvPr/>
        </p:nvSpPr>
        <p:spPr>
          <a:xfrm>
            <a:off x="978567" y="1331495"/>
            <a:ext cx="11020928" cy="3785652"/>
          </a:xfrm>
          <a:prstGeom prst="rect">
            <a:avLst/>
          </a:prstGeom>
          <a:noFill/>
        </p:spPr>
        <p:txBody>
          <a:bodyPr wrap="square" rtlCol="0">
            <a:spAutoFit/>
          </a:bodyPr>
          <a:lstStyle/>
          <a:p>
            <a:endParaRPr lang="en-US" sz="2400" dirty="0"/>
          </a:p>
          <a:p>
            <a:endParaRPr lang="en-US" sz="2400" dirty="0"/>
          </a:p>
          <a:p>
            <a:r>
              <a:rPr lang="en-US" sz="2400" dirty="0"/>
              <a:t>Scaling can have a big impact on your simulation results</a:t>
            </a:r>
          </a:p>
          <a:p>
            <a:endParaRPr lang="en-US" sz="2400" dirty="0"/>
          </a:p>
          <a:p>
            <a:endParaRPr lang="en-US" sz="2400" dirty="0"/>
          </a:p>
          <a:p>
            <a:r>
              <a:rPr lang="en-US" sz="2400" dirty="0"/>
              <a:t>Use joint centers for scaling in participants with movement disorders</a:t>
            </a:r>
          </a:p>
          <a:p>
            <a:endParaRPr lang="en-US" sz="2400" dirty="0"/>
          </a:p>
          <a:p>
            <a:endParaRPr lang="en-US" sz="2400" dirty="0"/>
          </a:p>
          <a:p>
            <a:endParaRPr lang="en-US" sz="2400" dirty="0"/>
          </a:p>
          <a:p>
            <a:endParaRPr lang="nl-BE" sz="2400" dirty="0"/>
          </a:p>
        </p:txBody>
      </p:sp>
      <p:pic>
        <p:nvPicPr>
          <p:cNvPr id="4" name="Picture 3"/>
          <p:cNvPicPr>
            <a:picLocks noChangeAspect="1"/>
          </p:cNvPicPr>
          <p:nvPr/>
        </p:nvPicPr>
        <p:blipFill>
          <a:blip r:embed="rId5"/>
          <a:stretch>
            <a:fillRect/>
          </a:stretch>
        </p:blipFill>
        <p:spPr>
          <a:xfrm>
            <a:off x="1816100" y="3698826"/>
            <a:ext cx="9624595" cy="1283999"/>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90365357"/>
      </p:ext>
    </p:extLst>
  </p:cSld>
  <p:clrMapOvr>
    <a:masterClrMapping/>
  </p:clrMapOvr>
  <mc:AlternateContent xmlns:mc="http://schemas.openxmlformats.org/markup-compatibility/2006" xmlns:p14="http://schemas.microsoft.com/office/powerpoint/2010/main">
    <mc:Choice Requires="p14">
      <p:transition spd="slow" p14:dur="2000" advTm="86239"/>
    </mc:Choice>
    <mc:Fallback xmlns="">
      <p:transition spd="slow" advTm="8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rgbClr val="E73440"/>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7" name="Picture 6">
            <a:extLst>
              <a:ext uri="{FF2B5EF4-FFF2-40B4-BE49-F238E27FC236}">
                <a16:creationId xmlns:a16="http://schemas.microsoft.com/office/drawing/2014/main" id="{B85C110B-CB87-4F49-BC9F-0C14D971FC3B}"/>
              </a:ext>
            </a:extLst>
          </p:cNvPr>
          <p:cNvPicPr>
            <a:picLocks noChangeAspect="1"/>
          </p:cNvPicPr>
          <p:nvPr/>
        </p:nvPicPr>
        <p:blipFill>
          <a:blip r:embed="rId2"/>
          <a:stretch>
            <a:fillRect/>
          </a:stretch>
        </p:blipFill>
        <p:spPr>
          <a:xfrm>
            <a:off x="625643" y="1409889"/>
            <a:ext cx="4764504" cy="2850380"/>
          </a:xfrm>
          <a:prstGeom prst="rect">
            <a:avLst/>
          </a:prstGeom>
        </p:spPr>
      </p:pic>
      <p:pic>
        <p:nvPicPr>
          <p:cNvPr id="8" name="Picture 7">
            <a:extLst>
              <a:ext uri="{FF2B5EF4-FFF2-40B4-BE49-F238E27FC236}">
                <a16:creationId xmlns:a16="http://schemas.microsoft.com/office/drawing/2014/main" id="{090A1174-4A9F-4365-A23B-E99C527F3735}"/>
              </a:ext>
            </a:extLst>
          </p:cNvPr>
          <p:cNvPicPr>
            <a:picLocks noChangeAspect="1"/>
          </p:cNvPicPr>
          <p:nvPr/>
        </p:nvPicPr>
        <p:blipFill>
          <a:blip r:embed="rId3"/>
          <a:stretch>
            <a:fillRect/>
          </a:stretch>
        </p:blipFill>
        <p:spPr>
          <a:xfrm>
            <a:off x="5197642" y="2440315"/>
            <a:ext cx="5260299" cy="3849253"/>
          </a:xfrm>
          <a:prstGeom prst="rect">
            <a:avLst/>
          </a:prstGeom>
        </p:spPr>
      </p:pic>
      <p:pic>
        <p:nvPicPr>
          <p:cNvPr id="9" name="Picture 4" descr="Paavo Komi: A Life Devoted to Sport Science | International Council of  Sport Science and Physical Education">
            <a:extLst>
              <a:ext uri="{FF2B5EF4-FFF2-40B4-BE49-F238E27FC236}">
                <a16:creationId xmlns:a16="http://schemas.microsoft.com/office/drawing/2014/main" id="{6781FF4F-A28F-4439-A938-E9328C33E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705" y="321843"/>
            <a:ext cx="868206" cy="86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9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52</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430216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8"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(IK with wrong weights)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272737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Time to practice (IK with wrong weights )</a:t>
            </a:r>
          </a:p>
        </p:txBody>
      </p:sp>
      <p:sp>
        <p:nvSpPr>
          <p:cNvPr id="4" name="Slide Number Placeholder 3"/>
          <p:cNvSpPr>
            <a:spLocks noGrp="1"/>
          </p:cNvSpPr>
          <p:nvPr>
            <p:ph type="sldNum" sz="quarter" idx="4"/>
          </p:nvPr>
        </p:nvSpPr>
        <p:spPr/>
        <p:txBody>
          <a:bodyPr/>
          <a:lstStyle/>
          <a:p>
            <a:fld id="{C35489C1-6B33-4937-9006-E5F93C9ADEC8}" type="slidenum">
              <a:rPr lang="de-AT" smtClean="0"/>
              <a:pPr/>
              <a:t>57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3" name="Rectangle 2">
            <a:extLst>
              <a:ext uri="{FF2B5EF4-FFF2-40B4-BE49-F238E27FC236}">
                <a16:creationId xmlns:a16="http://schemas.microsoft.com/office/drawing/2014/main" id="{A63CED55-CE1E-4544-8890-9E6BCAEE8923}"/>
              </a:ext>
            </a:extLst>
          </p:cNvPr>
          <p:cNvSpPr/>
          <p:nvPr/>
        </p:nvSpPr>
        <p:spPr>
          <a:xfrm>
            <a:off x="863066" y="1348655"/>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95677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pic>
        <p:nvPicPr>
          <p:cNvPr id="7" name="Picture 6">
            <a:extLst>
              <a:ext uri="{FF2B5EF4-FFF2-40B4-BE49-F238E27FC236}">
                <a16:creationId xmlns:a16="http://schemas.microsoft.com/office/drawing/2014/main" id="{8763A03F-FB6A-4E95-971D-86BECF7BD341}"/>
              </a:ext>
            </a:extLst>
          </p:cNvPr>
          <p:cNvPicPr>
            <a:picLocks noChangeAspect="1"/>
          </p:cNvPicPr>
          <p:nvPr/>
        </p:nvPicPr>
        <p:blipFill rotWithShape="1">
          <a:blip r:embed="rId3"/>
          <a:srcRect b="32506"/>
          <a:stretch/>
        </p:blipFill>
        <p:spPr>
          <a:xfrm>
            <a:off x="451082" y="3649610"/>
            <a:ext cx="5037622" cy="2537212"/>
          </a:xfrm>
          <a:prstGeom prst="rect">
            <a:avLst/>
          </a:prstGeom>
        </p:spPr>
      </p:pic>
      <p:pic>
        <p:nvPicPr>
          <p:cNvPr id="8" name="Picture 7">
            <a:extLst>
              <a:ext uri="{FF2B5EF4-FFF2-40B4-BE49-F238E27FC236}">
                <a16:creationId xmlns:a16="http://schemas.microsoft.com/office/drawing/2014/main" id="{DB59A266-0C9D-4075-82AE-FB544BA59E02}"/>
              </a:ext>
            </a:extLst>
          </p:cNvPr>
          <p:cNvPicPr>
            <a:picLocks noChangeAspect="1"/>
          </p:cNvPicPr>
          <p:nvPr/>
        </p:nvPicPr>
        <p:blipFill>
          <a:blip r:embed="rId4"/>
          <a:stretch>
            <a:fillRect/>
          </a:stretch>
        </p:blipFill>
        <p:spPr>
          <a:xfrm>
            <a:off x="6505524" y="1371938"/>
            <a:ext cx="5306278" cy="4287191"/>
          </a:xfrm>
          <a:prstGeom prst="rect">
            <a:avLst/>
          </a:prstGeom>
        </p:spPr>
      </p:pic>
      <p:sp>
        <p:nvSpPr>
          <p:cNvPr id="9" name="Rectangle 8">
            <a:extLst>
              <a:ext uri="{FF2B5EF4-FFF2-40B4-BE49-F238E27FC236}">
                <a16:creationId xmlns:a16="http://schemas.microsoft.com/office/drawing/2014/main" id="{2D706619-E415-47CD-A3B0-04AE126F7C5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10" name="Picture 2" descr="Dr.-Ing. Peter Westerhoff – Technologie Scout – WOM World of ...">
            <a:extLst>
              <a:ext uri="{FF2B5EF4-FFF2-40B4-BE49-F238E27FC236}">
                <a16:creationId xmlns:a16="http://schemas.microsoft.com/office/drawing/2014/main" id="{C2A8EDE6-0C9E-460D-BF48-6C06E7836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82" y="290411"/>
            <a:ext cx="868206" cy="8682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jwi.charite.de/fileadmin/user_upload/microsites/m_cc09/jwi/Mitarbeiter/JWI/Bergmann_Georg-297x337.png">
            <a:extLst>
              <a:ext uri="{FF2B5EF4-FFF2-40B4-BE49-F238E27FC236}">
                <a16:creationId xmlns:a16="http://schemas.microsoft.com/office/drawing/2014/main" id="{13F7BAF8-6E9B-48C1-BEB2-B84805493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319" y="290412"/>
            <a:ext cx="766762" cy="870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43576FC-D0B9-4261-9E4D-4ACEEE7418FC}"/>
              </a:ext>
            </a:extLst>
          </p:cNvPr>
          <p:cNvPicPr>
            <a:picLocks noChangeAspect="1"/>
          </p:cNvPicPr>
          <p:nvPr/>
        </p:nvPicPr>
        <p:blipFill>
          <a:blip r:embed="rId7"/>
          <a:stretch>
            <a:fillRect/>
          </a:stretch>
        </p:blipFill>
        <p:spPr>
          <a:xfrm>
            <a:off x="451082" y="1306202"/>
            <a:ext cx="5037622" cy="2209332"/>
          </a:xfrm>
          <a:prstGeom prst="rect">
            <a:avLst/>
          </a:prstGeom>
        </p:spPr>
      </p:pic>
    </p:spTree>
    <p:extLst>
      <p:ext uri="{BB962C8B-B14F-4D97-AF65-F5344CB8AC3E}">
        <p14:creationId xmlns:p14="http://schemas.microsoft.com/office/powerpoint/2010/main" val="3289073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(prepare the GRF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139025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404447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forces</a:t>
            </a:r>
            <a:r>
              <a:rPr lang="de-AT" sz="3200" dirty="0"/>
              <a:t> in </a:t>
            </a:r>
            <a:r>
              <a:rPr lang="de-AT" sz="3200" dirty="0" err="1"/>
              <a:t>openSim</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a:t>
            </a:r>
          </a:p>
          <a:p>
            <a:pPr marL="380990" indent="-380990">
              <a:lnSpc>
                <a:spcPct val="200000"/>
              </a:lnSpc>
            </a:pPr>
            <a:r>
              <a:rPr lang="en-GB" dirty="0"/>
              <a:t>Moment arm</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Tree>
    <p:extLst>
      <p:ext uri="{BB962C8B-B14F-4D97-AF65-F5344CB8AC3E}">
        <p14:creationId xmlns:p14="http://schemas.microsoft.com/office/powerpoint/2010/main" val="14180346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416764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8502258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Theroy</a:t>
            </a:r>
            <a:r>
              <a:rPr lang="de-AT" sz="3200" dirty="0"/>
              <a:t> </a:t>
            </a:r>
            <a:r>
              <a:rPr lang="de-AT" sz="3200" dirty="0" err="1"/>
              <a:t>muscle</a:t>
            </a:r>
            <a:r>
              <a:rPr lang="de-AT" sz="3200" dirty="0"/>
              <a:t> and </a:t>
            </a:r>
            <a:r>
              <a:rPr lang="de-AT" sz="3200" dirty="0" err="1"/>
              <a:t>static</a:t>
            </a:r>
            <a:r>
              <a:rPr lang="de-AT" sz="3200" dirty="0"/>
              <a:t> </a:t>
            </a:r>
            <a:r>
              <a:rPr lang="de-AT" sz="3200" dirty="0" err="1"/>
              <a:t>opt</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582187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66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37772628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Questions </a:t>
            </a:r>
            <a:r>
              <a:rPr lang="de-AT" sz="3200" dirty="0" err="1"/>
              <a:t>about</a:t>
            </a:r>
            <a:r>
              <a:rPr lang="de-AT" sz="3200" dirty="0"/>
              <a:t> </a:t>
            </a:r>
            <a:r>
              <a:rPr lang="de-AT" sz="3200" dirty="0" err="1"/>
              <a:t>the</a:t>
            </a:r>
            <a:r>
              <a:rPr lang="de-AT" sz="3200" dirty="0"/>
              <a:t> </a:t>
            </a:r>
            <a:r>
              <a:rPr lang="de-AT" sz="3200" dirty="0" err="1"/>
              <a:t>muscle</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432727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Calculations</a:t>
            </a:r>
            <a:r>
              <a:rPr lang="de-AT" sz="3200" dirty="0"/>
              <a:t> </a:t>
            </a:r>
            <a:r>
              <a:rPr lang="de-AT" sz="3200" dirty="0" err="1"/>
              <a:t>joint</a:t>
            </a:r>
            <a:r>
              <a:rPr lang="de-AT" sz="3200" dirty="0"/>
              <a:t> </a:t>
            </a:r>
            <a:r>
              <a:rPr lang="de-AT" sz="3200" dirty="0" err="1"/>
              <a:t>contact</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
        <p:nvSpPr>
          <p:cNvPr id="7" name="Title 1">
            <a:extLst>
              <a:ext uri="{FF2B5EF4-FFF2-40B4-BE49-F238E27FC236}">
                <a16:creationId xmlns:a16="http://schemas.microsoft.com/office/drawing/2014/main" id="{84EA3892-3EFD-4C11-8EDC-181E23E447E2}"/>
              </a:ext>
            </a:extLst>
          </p:cNvPr>
          <p:cNvSpPr txBox="1">
            <a:spLocks/>
          </p:cNvSpPr>
          <p:nvPr/>
        </p:nvSpPr>
        <p:spPr>
          <a:xfrm>
            <a:off x="288077" y="1967432"/>
            <a:ext cx="8099124" cy="1007997"/>
          </a:xfrm>
          <a:prstGeom prst="rect">
            <a:avLst/>
          </a:prstGeom>
        </p:spPr>
        <p:txBody>
          <a:bodyPr vert="horz" lIns="91440" tIns="45720" rIns="91440" bIns="45720" rtlCol="0" anchor="t" anchorCtr="0">
            <a:normAutofit fontScale="70000" lnSpcReduction="20000"/>
          </a:bodyPr>
          <a:lstStyle>
            <a:lvl1pPr algn="l" defTabSz="914400" rtl="0" eaLnBrk="1" latinLnBrk="0" hangingPunct="1">
              <a:lnSpc>
                <a:spcPct val="100000"/>
              </a:lnSpc>
              <a:spcBef>
                <a:spcPct val="0"/>
              </a:spcBef>
              <a:buNone/>
              <a:defRPr sz="2400" b="1" i="0" kern="1200">
                <a:solidFill>
                  <a:srgbClr val="E73440"/>
                </a:solidFill>
                <a:latin typeface="+mj-lt"/>
                <a:ea typeface="+mj-ea"/>
                <a:cs typeface="+mj-cs"/>
              </a:defRPr>
            </a:lvl1pPr>
          </a:lstStyle>
          <a:p>
            <a:r>
              <a:rPr lang="de-AT" sz="3200" dirty="0"/>
              <a:t>Parent </a:t>
            </a:r>
            <a:r>
              <a:rPr lang="de-AT" sz="3200" dirty="0" err="1"/>
              <a:t>or</a:t>
            </a:r>
            <a:r>
              <a:rPr lang="de-AT" sz="3200" dirty="0"/>
              <a:t> </a:t>
            </a:r>
            <a:r>
              <a:rPr lang="de-AT" sz="3200" dirty="0" err="1"/>
              <a:t>child</a:t>
            </a:r>
            <a:endParaRPr lang="de-AT" sz="3200" dirty="0"/>
          </a:p>
          <a:p>
            <a:endParaRPr lang="de-AT" sz="3200" dirty="0"/>
          </a:p>
          <a:p>
            <a:r>
              <a:rPr lang="de-AT" sz="3200" dirty="0"/>
              <a:t>Body </a:t>
            </a:r>
            <a:r>
              <a:rPr lang="de-AT" sz="3200" dirty="0" err="1"/>
              <a:t>orientations</a:t>
            </a:r>
            <a:endParaRPr lang="de-AT" sz="3200" dirty="0"/>
          </a:p>
        </p:txBody>
      </p:sp>
      <p:pic>
        <p:nvPicPr>
          <p:cNvPr id="3" name="Picture 2">
            <a:extLst>
              <a:ext uri="{FF2B5EF4-FFF2-40B4-BE49-F238E27FC236}">
                <a16:creationId xmlns:a16="http://schemas.microsoft.com/office/drawing/2014/main" id="{FB974E66-D325-44FE-9B90-02191B32B623}"/>
              </a:ext>
            </a:extLst>
          </p:cNvPr>
          <p:cNvPicPr>
            <a:picLocks noChangeAspect="1"/>
          </p:cNvPicPr>
          <p:nvPr/>
        </p:nvPicPr>
        <p:blipFill>
          <a:blip r:embed="rId2"/>
          <a:stretch>
            <a:fillRect/>
          </a:stretch>
        </p:blipFill>
        <p:spPr>
          <a:xfrm>
            <a:off x="7152849" y="2015490"/>
            <a:ext cx="4319151" cy="2827020"/>
          </a:xfrm>
          <a:prstGeom prst="rect">
            <a:avLst/>
          </a:prstGeom>
        </p:spPr>
      </p:pic>
    </p:spTree>
    <p:extLst>
      <p:ext uri="{BB962C8B-B14F-4D97-AF65-F5344CB8AC3E}">
        <p14:creationId xmlns:p14="http://schemas.microsoft.com/office/powerpoint/2010/main" val="3018141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surgery</a:t>
            </a:r>
            <a:r>
              <a:rPr lang="de-AT" sz="3200" dirty="0"/>
              <a:t> </a:t>
            </a:r>
            <a:r>
              <a:rPr lang="de-AT" sz="3200" dirty="0" err="1"/>
              <a:t>transfer</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sp>
        <p:nvSpPr>
          <p:cNvPr id="7" name="Title 1">
            <a:extLst>
              <a:ext uri="{FF2B5EF4-FFF2-40B4-BE49-F238E27FC236}">
                <a16:creationId xmlns:a16="http://schemas.microsoft.com/office/drawing/2014/main" id="{B86B3127-56E2-4095-9849-99D46D1CF51D}"/>
              </a:ext>
            </a:extLst>
          </p:cNvPr>
          <p:cNvSpPr>
            <a:spLocks noGrp="1"/>
          </p:cNvSpPr>
          <p:nvPr>
            <p:ph type="title"/>
          </p:nvPr>
        </p:nvSpPr>
        <p:spPr>
          <a:xfrm>
            <a:off x="288077" y="732645"/>
            <a:ext cx="8099124" cy="1007997"/>
          </a:xfrm>
        </p:spPr>
        <p:txBody>
          <a:bodyPr/>
          <a:lstStyle/>
          <a:p>
            <a:r>
              <a:rPr lang="de-AT" sz="3200" dirty="0"/>
              <a:t>Main </a:t>
            </a:r>
            <a:r>
              <a:rPr lang="de-AT" sz="3200" dirty="0" err="1"/>
              <a:t>problems</a:t>
            </a:r>
            <a:r>
              <a:rPr lang="de-AT" sz="3200" dirty="0"/>
              <a:t> </a:t>
            </a:r>
            <a:r>
              <a:rPr lang="de-AT" sz="3200" dirty="0" err="1"/>
              <a:t>with</a:t>
            </a:r>
            <a:r>
              <a:rPr lang="de-AT" sz="3200" dirty="0"/>
              <a:t> in-vivo </a:t>
            </a:r>
            <a:r>
              <a:rPr lang="de-AT" sz="3200" dirty="0" err="1"/>
              <a:t>measurements</a:t>
            </a:r>
            <a:endParaRPr lang="de-AT" sz="3200" dirty="0"/>
          </a:p>
        </p:txBody>
      </p:sp>
      <p:sp>
        <p:nvSpPr>
          <p:cNvPr id="8" name="Text Placeholder 2">
            <a:extLst>
              <a:ext uri="{FF2B5EF4-FFF2-40B4-BE49-F238E27FC236}">
                <a16:creationId xmlns:a16="http://schemas.microsoft.com/office/drawing/2014/main" id="{B16939E0-5FD5-4F1A-B332-4C3060DB0EEC}"/>
              </a:ext>
            </a:extLst>
          </p:cNvPr>
          <p:cNvSpPr>
            <a:spLocks noGrp="1"/>
          </p:cNvSpPr>
          <p:nvPr>
            <p:ph type="body" sz="quarter" idx="10"/>
          </p:nvPr>
        </p:nvSpPr>
        <p:spPr>
          <a:xfrm>
            <a:off x="1020934" y="1740643"/>
            <a:ext cx="7366266" cy="4036044"/>
          </a:xfrm>
        </p:spPr>
        <p:txBody>
          <a:bodyPr/>
          <a:lstStyle/>
          <a:p>
            <a:pPr marL="380990" indent="-380990">
              <a:lnSpc>
                <a:spcPct val="200000"/>
              </a:lnSpc>
            </a:pPr>
            <a:r>
              <a:rPr lang="en-GB" dirty="0"/>
              <a:t>Invasive</a:t>
            </a:r>
          </a:p>
          <a:p>
            <a:pPr marL="380990" indent="-380990">
              <a:lnSpc>
                <a:spcPct val="200000"/>
              </a:lnSpc>
            </a:pPr>
            <a:r>
              <a:rPr lang="en-GB" dirty="0"/>
              <a:t>Cannot measure more than one muscle group</a:t>
            </a:r>
          </a:p>
          <a:p>
            <a:pPr marL="380990" indent="-380990">
              <a:lnSpc>
                <a:spcPct val="200000"/>
              </a:lnSpc>
            </a:pPr>
            <a:r>
              <a:rPr lang="en-GB" dirty="0"/>
              <a:t>May alter individuals movement patters</a:t>
            </a:r>
          </a:p>
          <a:p>
            <a:pPr marL="0" indent="0">
              <a:lnSpc>
                <a:spcPct val="200000"/>
              </a:lnSpc>
              <a:buNone/>
            </a:pPr>
            <a:endParaRPr lang="en-GB" dirty="0"/>
          </a:p>
        </p:txBody>
      </p:sp>
      <p:sp>
        <p:nvSpPr>
          <p:cNvPr id="9" name="Rectangle 8">
            <a:extLst>
              <a:ext uri="{FF2B5EF4-FFF2-40B4-BE49-F238E27FC236}">
                <a16:creationId xmlns:a16="http://schemas.microsoft.com/office/drawing/2014/main" id="{5F4E4C49-F0C7-4E9D-848D-F4E3CA55217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and </a:t>
            </a:r>
            <a:r>
              <a:rPr lang="de-AT" sz="3200" dirty="0" err="1"/>
              <a:t>joint</a:t>
            </a:r>
            <a:r>
              <a:rPr lang="de-AT" sz="3200" dirty="0"/>
              <a:t> </a:t>
            </a:r>
            <a:r>
              <a:rPr lang="de-AT" sz="3200" dirty="0" err="1"/>
              <a:t>loading</a:t>
            </a:r>
            <a:r>
              <a:rPr lang="de-AT" sz="3200" dirty="0"/>
              <a:t> </a:t>
            </a:r>
            <a:r>
              <a:rPr lang="de-AT" sz="3200" dirty="0" err="1"/>
              <a:t>during</a:t>
            </a:r>
            <a:r>
              <a:rPr lang="de-AT" sz="3200" dirty="0"/>
              <a:t> </a:t>
            </a:r>
            <a:r>
              <a:rPr lang="de-AT" sz="3200" dirty="0" err="1"/>
              <a:t>running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7854920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bone</a:t>
            </a:r>
            <a:r>
              <a:rPr lang="de-AT" sz="3200" dirty="0"/>
              <a:t> </a:t>
            </a:r>
            <a:r>
              <a:rPr lang="de-AT" sz="3200" dirty="0" err="1"/>
              <a:t>geometry</a:t>
            </a:r>
            <a:r>
              <a:rPr lang="de-AT" sz="3200" dirty="0"/>
              <a:t> on </a:t>
            </a:r>
            <a:r>
              <a:rPr lang="de-AT" sz="3200" dirty="0" err="1"/>
              <a:t>joint</a:t>
            </a:r>
            <a:r>
              <a:rPr lang="de-AT" sz="3200" dirty="0"/>
              <a:t> </a:t>
            </a:r>
            <a:r>
              <a:rPr lang="de-AT" sz="3200" dirty="0" err="1"/>
              <a:t>loading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TD01 and P01</a:t>
            </a:r>
          </a:p>
        </p:txBody>
      </p:sp>
    </p:spTree>
    <p:extLst>
      <p:ext uri="{BB962C8B-B14F-4D97-AF65-F5344CB8AC3E}">
        <p14:creationId xmlns:p14="http://schemas.microsoft.com/office/powerpoint/2010/main" val="1218542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72</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1947713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73</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3615684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9B9437-FE56-418F-814E-166BCD11A343}"/>
              </a:ext>
            </a:extLst>
          </p:cNvPr>
          <p:cNvPicPr>
            <a:picLocks noChangeAspect="1"/>
          </p:cNvPicPr>
          <p:nvPr/>
        </p:nvPicPr>
        <p:blipFill>
          <a:blip r:embed="rId3"/>
          <a:stretch>
            <a:fillRect/>
          </a:stretch>
        </p:blipFill>
        <p:spPr>
          <a:xfrm>
            <a:off x="316230" y="1606442"/>
            <a:ext cx="6096000" cy="1822558"/>
          </a:xfrm>
          <a:prstGeom prst="rect">
            <a:avLst/>
          </a:prstGeom>
        </p:spPr>
      </p:pic>
      <p:pic>
        <p:nvPicPr>
          <p:cNvPr id="6" name="Picture 5">
            <a:extLst>
              <a:ext uri="{FF2B5EF4-FFF2-40B4-BE49-F238E27FC236}">
                <a16:creationId xmlns:a16="http://schemas.microsoft.com/office/drawing/2014/main" id="{D0F6FDB9-277F-4D32-9C1A-5F5399AD2EDC}"/>
              </a:ext>
            </a:extLst>
          </p:cNvPr>
          <p:cNvPicPr>
            <a:picLocks noChangeAspect="1"/>
          </p:cNvPicPr>
          <p:nvPr/>
        </p:nvPicPr>
        <p:blipFill>
          <a:blip r:embed="rId4"/>
          <a:stretch>
            <a:fillRect/>
          </a:stretch>
        </p:blipFill>
        <p:spPr>
          <a:xfrm>
            <a:off x="316230" y="3505826"/>
            <a:ext cx="6785610" cy="1736637"/>
          </a:xfrm>
          <a:prstGeom prst="rect">
            <a:avLst/>
          </a:prstGeom>
        </p:spPr>
      </p:pic>
      <p:pic>
        <p:nvPicPr>
          <p:cNvPr id="9" name="Picture 2" descr="OpenSim - Join the Community">
            <a:extLst>
              <a:ext uri="{FF2B5EF4-FFF2-40B4-BE49-F238E27FC236}">
                <a16:creationId xmlns:a16="http://schemas.microsoft.com/office/drawing/2014/main" id="{36264A3B-AD06-407B-B39C-86FFB13F1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A26A6-D7EA-4134-A583-ABDFB3104656}"/>
              </a:ext>
            </a:extLst>
          </p:cNvPr>
          <p:cNvPicPr>
            <a:picLocks noChangeAspect="1"/>
          </p:cNvPicPr>
          <p:nvPr/>
        </p:nvPicPr>
        <p:blipFill>
          <a:blip r:embed="rId6"/>
          <a:stretch>
            <a:fillRect/>
          </a:stretch>
        </p:blipFill>
        <p:spPr>
          <a:xfrm>
            <a:off x="6803288" y="1346008"/>
            <a:ext cx="5312512" cy="3599371"/>
          </a:xfrm>
          <a:prstGeom prst="rect">
            <a:avLst/>
          </a:prstGeom>
        </p:spPr>
      </p:pic>
    </p:spTree>
    <p:extLst>
      <p:ext uri="{BB962C8B-B14F-4D97-AF65-F5344CB8AC3E}">
        <p14:creationId xmlns:p14="http://schemas.microsoft.com/office/powerpoint/2010/main" val="429007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17160F-11A7-4259-887D-BEA38CFA95FA}"/>
              </a:ext>
            </a:extLst>
          </p:cNvPr>
          <p:cNvPicPr>
            <a:picLocks noChangeAspect="1"/>
          </p:cNvPicPr>
          <p:nvPr/>
        </p:nvPicPr>
        <p:blipFill>
          <a:blip r:embed="rId3"/>
          <a:stretch>
            <a:fillRect/>
          </a:stretch>
        </p:blipFill>
        <p:spPr>
          <a:xfrm>
            <a:off x="1017184" y="1795436"/>
            <a:ext cx="10223659" cy="4926041"/>
          </a:xfrm>
          <a:prstGeom prst="rect">
            <a:avLst/>
          </a:prstGeom>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860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25.4"/>
</p:tagLst>
</file>

<file path=ppt/tags/tag2.xml><?xml version="1.0" encoding="utf-8"?>
<p:tagLst xmlns:a="http://schemas.openxmlformats.org/drawingml/2006/main" xmlns:r="http://schemas.openxmlformats.org/officeDocument/2006/relationships" xmlns:p="http://schemas.openxmlformats.org/presentationml/2006/main">
  <p:tag name="TIMING" val="|18.9|5.7|29.1"/>
</p:tagLst>
</file>

<file path=ppt/tags/tag3.xml><?xml version="1.0" encoding="utf-8"?>
<p:tagLst xmlns:a="http://schemas.openxmlformats.org/drawingml/2006/main" xmlns:r="http://schemas.openxmlformats.org/officeDocument/2006/relationships" xmlns:p="http://schemas.openxmlformats.org/presentationml/2006/main">
  <p:tag name="TIMING" val="|20.2"/>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1811</TotalTime>
  <Words>1924</Words>
  <Application>Microsoft Office PowerPoint</Application>
  <PresentationFormat>Widescreen</PresentationFormat>
  <Paragraphs>366</Paragraphs>
  <Slides>73</Slides>
  <Notes>12</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ＭＳ Ｐゴシック</vt:lpstr>
      <vt:lpstr>Arial</vt:lpstr>
      <vt:lpstr>Calibri</vt:lpstr>
      <vt:lpstr>Calibri Light</vt:lpstr>
      <vt:lpstr>Consolas</vt:lpstr>
      <vt:lpstr>Symbol</vt:lpstr>
      <vt:lpstr>Times New Roman</vt:lpstr>
      <vt:lpstr>Verdana</vt:lpstr>
      <vt:lpstr>Office Theme</vt:lpstr>
      <vt:lpstr>Blended intensive programme – Introduction to OpenSim</vt:lpstr>
      <vt:lpstr>PowerPoint Presentation</vt:lpstr>
      <vt:lpstr>Hans</vt:lpstr>
      <vt:lpstr>Bas</vt:lpstr>
      <vt:lpstr>PowerPoint Presentation</vt:lpstr>
      <vt:lpstr>PowerPoint Presentation</vt:lpstr>
      <vt:lpstr>Main problems with in-vivo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Musculoskeletal (MSK) modeling</vt:lpstr>
      <vt:lpstr>Inverse vs forward simulations</vt:lpstr>
      <vt:lpstr>Inverse approach</vt:lpstr>
      <vt:lpstr>What is a musculoskeletal model?</vt:lpstr>
      <vt:lpstr>Check the cheat sheet?</vt:lpstr>
      <vt:lpstr>OpenSim dependencies</vt:lpstr>
      <vt:lpstr>File types</vt:lpstr>
      <vt:lpstr>Time to practice (demo opensim quick to check how fast they learn)</vt:lpstr>
      <vt:lpstr>Questions (10-25)</vt:lpstr>
      <vt:lpstr>Run your first simulation</vt:lpstr>
      <vt:lpstr>Running models is simulations easy, but …</vt:lpstr>
      <vt:lpstr>What were the first models </vt:lpstr>
      <vt:lpstr>Run your second simulation</vt:lpstr>
      <vt:lpstr>Run your second simulation (20-30)</vt:lpstr>
      <vt:lpstr>Break </vt:lpstr>
      <vt:lpstr>Plotting results</vt:lpstr>
      <vt:lpstr>GUI vs CMD  </vt:lpstr>
      <vt:lpstr>How are muscles modelled </vt:lpstr>
      <vt:lpstr>Forces / muscle mechanics </vt:lpstr>
      <vt:lpstr>Change muscle parameters (20-30)</vt:lpstr>
      <vt:lpstr>Questions (30-45 min)</vt:lpstr>
      <vt:lpstr>Musculoskeletal (MSK) modeling</vt:lpstr>
      <vt:lpstr>Time to practice (scale mode with wrong settings)</vt:lpstr>
      <vt:lpstr>Scaling problems</vt:lpstr>
      <vt:lpstr>Why scaling?</vt:lpstr>
      <vt:lpstr>Why scaling?</vt:lpstr>
      <vt:lpstr>Scaling</vt:lpstr>
      <vt:lpstr>Definition of scale factors</vt:lpstr>
      <vt:lpstr>PowerPoint Presentation</vt:lpstr>
      <vt:lpstr>PowerPoint Presentation</vt:lpstr>
      <vt:lpstr>PowerPoint Presentation</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(IK with wrong weights)</vt:lpstr>
      <vt:lpstr>Time to practice (IK with wrong weights )</vt:lpstr>
      <vt:lpstr>Torque (τ)/Moment (M)</vt:lpstr>
      <vt:lpstr>Torque (τ)/Moment (M)</vt:lpstr>
      <vt:lpstr>Time to practice (prepare the GRF files)</vt:lpstr>
      <vt:lpstr>Questions</vt:lpstr>
      <vt:lpstr>Muscle forces in openSim</vt:lpstr>
      <vt:lpstr>Muscle moment arms</vt:lpstr>
      <vt:lpstr>Muscle moment arms</vt:lpstr>
      <vt:lpstr>Theroy muscle and static opt</vt:lpstr>
      <vt:lpstr>Time to practice (static optimisation)</vt:lpstr>
      <vt:lpstr>Questions about the muscle forces</vt:lpstr>
      <vt:lpstr>Calculations joint contact forces</vt:lpstr>
      <vt:lpstr>Effects of surgery transfer</vt:lpstr>
      <vt:lpstr>Muscle and joint loading during running</vt:lpstr>
      <vt:lpstr>Effects of bone geometry on joint loading</vt:lpstr>
      <vt:lpstr>Musculoskeletal (MSK) modeling</vt:lpstr>
      <vt:lpstr>Musculoskeletal (MSK)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50</cp:revision>
  <dcterms:created xsi:type="dcterms:W3CDTF">2023-10-03T13:58:14Z</dcterms:created>
  <dcterms:modified xsi:type="dcterms:W3CDTF">2023-10-08T22:42:39Z</dcterms:modified>
</cp:coreProperties>
</file>